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58" r:id="rId3"/>
    <p:sldId id="259" r:id="rId4"/>
    <p:sldId id="260" r:id="rId5"/>
    <p:sldId id="261" r:id="rId6"/>
    <p:sldId id="262" r:id="rId7"/>
    <p:sldId id="263" r:id="rId8"/>
    <p:sldId id="266" r:id="rId9"/>
    <p:sldId id="267" r:id="rId10"/>
    <p:sldId id="268" r:id="rId11"/>
    <p:sldId id="270" r:id="rId12"/>
    <p:sldId id="271" r:id="rId13"/>
    <p:sldId id="279" r:id="rId14"/>
    <p:sldId id="280" r:id="rId15"/>
    <p:sldId id="282" r:id="rId16"/>
    <p:sldId id="283" r:id="rId17"/>
    <p:sldId id="286" r:id="rId18"/>
    <p:sldId id="287" r:id="rId19"/>
    <p:sldId id="288" r:id="rId20"/>
    <p:sldId id="289" r:id="rId21"/>
    <p:sldId id="294" r:id="rId22"/>
  </p:sldIdLst>
  <p:sldSz cx="9144000" cy="6858000" type="screen4x3"/>
  <p:notesSz cx="9144000" cy="6858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422"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6C4B2043-A75A-422F-81F4-C55523C4AD1D}" type="datetimeFigureOut">
              <a:rPr lang="es-PE" smtClean="0"/>
              <a:t>24/05/2018</a:t>
            </a:fld>
            <a:endParaRPr lang="es-PE"/>
          </a:p>
        </p:txBody>
      </p:sp>
      <p:sp>
        <p:nvSpPr>
          <p:cNvPr id="4" name="Marcador de imagen de diapositiva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Marcador de pie de pá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5E579C45-5671-4679-B934-3A6192371A6B}" type="slidenum">
              <a:rPr lang="es-PE" smtClean="0"/>
              <a:t>‹Nº›</a:t>
            </a:fld>
            <a:endParaRPr lang="es-PE"/>
          </a:p>
        </p:txBody>
      </p:sp>
    </p:spTree>
    <p:extLst>
      <p:ext uri="{BB962C8B-B14F-4D97-AF65-F5344CB8AC3E}">
        <p14:creationId xmlns:p14="http://schemas.microsoft.com/office/powerpoint/2010/main" val="2900155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a:p>
        </p:txBody>
      </p:sp>
      <p:sp>
        <p:nvSpPr>
          <p:cNvPr id="4" name="Marcador de número de diapositiva 3"/>
          <p:cNvSpPr>
            <a:spLocks noGrp="1"/>
          </p:cNvSpPr>
          <p:nvPr>
            <p:ph type="sldNum" sz="quarter" idx="10"/>
          </p:nvPr>
        </p:nvSpPr>
        <p:spPr/>
        <p:txBody>
          <a:bodyPr/>
          <a:lstStyle/>
          <a:p>
            <a:fld id="{5E579C45-5671-4679-B934-3A6192371A6B}" type="slidenum">
              <a:rPr lang="es-PE" smtClean="0"/>
              <a:t>1</a:t>
            </a:fld>
            <a:endParaRPr lang="es-PE"/>
          </a:p>
        </p:txBody>
      </p:sp>
    </p:spTree>
    <p:extLst>
      <p:ext uri="{BB962C8B-B14F-4D97-AF65-F5344CB8AC3E}">
        <p14:creationId xmlns:p14="http://schemas.microsoft.com/office/powerpoint/2010/main" val="917654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a:p>
        </p:txBody>
      </p:sp>
      <p:sp>
        <p:nvSpPr>
          <p:cNvPr id="4" name="Marcador de número de diapositiva 3"/>
          <p:cNvSpPr>
            <a:spLocks noGrp="1"/>
          </p:cNvSpPr>
          <p:nvPr>
            <p:ph type="sldNum" sz="quarter" idx="10"/>
          </p:nvPr>
        </p:nvSpPr>
        <p:spPr/>
        <p:txBody>
          <a:bodyPr/>
          <a:lstStyle/>
          <a:p>
            <a:fld id="{5E579C45-5671-4679-B934-3A6192371A6B}" type="slidenum">
              <a:rPr lang="es-PE" smtClean="0"/>
              <a:t>2</a:t>
            </a:fld>
            <a:endParaRPr lang="es-PE"/>
          </a:p>
        </p:txBody>
      </p:sp>
    </p:spTree>
    <p:extLst>
      <p:ext uri="{BB962C8B-B14F-4D97-AF65-F5344CB8AC3E}">
        <p14:creationId xmlns:p14="http://schemas.microsoft.com/office/powerpoint/2010/main" val="2812769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a:p>
        </p:txBody>
      </p:sp>
      <p:sp>
        <p:nvSpPr>
          <p:cNvPr id="4" name="Marcador de número de diapositiva 3"/>
          <p:cNvSpPr>
            <a:spLocks noGrp="1"/>
          </p:cNvSpPr>
          <p:nvPr>
            <p:ph type="sldNum" sz="quarter" idx="10"/>
          </p:nvPr>
        </p:nvSpPr>
        <p:spPr/>
        <p:txBody>
          <a:bodyPr/>
          <a:lstStyle/>
          <a:p>
            <a:fld id="{5E579C45-5671-4679-B934-3A6192371A6B}" type="slidenum">
              <a:rPr lang="es-PE" smtClean="0"/>
              <a:t>10</a:t>
            </a:fld>
            <a:endParaRPr lang="es-PE"/>
          </a:p>
        </p:txBody>
      </p:sp>
    </p:spTree>
    <p:extLst>
      <p:ext uri="{BB962C8B-B14F-4D97-AF65-F5344CB8AC3E}">
        <p14:creationId xmlns:p14="http://schemas.microsoft.com/office/powerpoint/2010/main" val="771873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100" b="1" i="0">
                <a:solidFill>
                  <a:srgbClr val="5E5E5E"/>
                </a:solidFill>
                <a:latin typeface="Georgia"/>
                <a:cs typeface="Georgia"/>
              </a:defRPr>
            </a:lvl1pPr>
          </a:lstStyle>
          <a:p>
            <a:pPr marL="12700">
              <a:lnSpc>
                <a:spcPct val="100000"/>
              </a:lnSpc>
              <a:spcBef>
                <a:spcPts val="10"/>
              </a:spcBef>
            </a:pPr>
            <a:r>
              <a:rPr lang="pt-BR" spc="-130" smtClean="0"/>
              <a:t>Ing. Jorge D.  Flores Coaguila</a:t>
            </a:r>
            <a:endParaRPr sz="1600">
              <a:latin typeface="Verdana"/>
              <a:cs typeface="Verdana"/>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A906A20-04AC-4EFE-8DEE-2DD3CB2A3299}" type="datetime1">
              <a:rPr lang="es-PE" smtClean="0"/>
              <a:t>24/05/2018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FF6008"/>
                </a:solidFill>
                <a:latin typeface="Georgia"/>
                <a:cs typeface="Georgia"/>
              </a:defRPr>
            </a:lvl1pPr>
          </a:lstStyle>
          <a:p>
            <a:endParaRPr/>
          </a:p>
        </p:txBody>
      </p:sp>
      <p:sp>
        <p:nvSpPr>
          <p:cNvPr id="3" name="Holder 3"/>
          <p:cNvSpPr>
            <a:spLocks noGrp="1"/>
          </p:cNvSpPr>
          <p:nvPr>
            <p:ph type="body" idx="1"/>
          </p:nvPr>
        </p:nvSpPr>
        <p:spPr/>
        <p:txBody>
          <a:bodyPr lIns="0" tIns="0" rIns="0" bIns="0"/>
          <a:lstStyle>
            <a:lvl1pPr>
              <a:defRPr sz="1800" b="1" i="0">
                <a:solidFill>
                  <a:srgbClr val="5E5E5E"/>
                </a:solidFill>
                <a:latin typeface="Georgia"/>
                <a:cs typeface="Georgia"/>
              </a:defRPr>
            </a:lvl1pPr>
          </a:lstStyle>
          <a:p>
            <a:endParaRPr/>
          </a:p>
        </p:txBody>
      </p:sp>
      <p:sp>
        <p:nvSpPr>
          <p:cNvPr id="4" name="Holder 4"/>
          <p:cNvSpPr>
            <a:spLocks noGrp="1"/>
          </p:cNvSpPr>
          <p:nvPr>
            <p:ph type="ftr" sz="quarter" idx="5"/>
          </p:nvPr>
        </p:nvSpPr>
        <p:spPr/>
        <p:txBody>
          <a:bodyPr lIns="0" tIns="0" rIns="0" bIns="0"/>
          <a:lstStyle>
            <a:lvl1pPr>
              <a:defRPr sz="1100" b="1" i="0">
                <a:solidFill>
                  <a:srgbClr val="5E5E5E"/>
                </a:solidFill>
                <a:latin typeface="Georgia"/>
                <a:cs typeface="Georgia"/>
              </a:defRPr>
            </a:lvl1pPr>
          </a:lstStyle>
          <a:p>
            <a:pPr marL="12700">
              <a:lnSpc>
                <a:spcPct val="100000"/>
              </a:lnSpc>
              <a:spcBef>
                <a:spcPts val="10"/>
              </a:spcBef>
            </a:pPr>
            <a:r>
              <a:rPr lang="pt-BR" spc="-130" smtClean="0"/>
              <a:t>Ing. Jorge D.  Flores Coaguila</a:t>
            </a:r>
            <a:endParaRPr sz="1600">
              <a:latin typeface="Verdana"/>
              <a:cs typeface="Verdana"/>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092D6C4E-E9CD-4CDB-BC50-EDB95F85B225}" type="datetime1">
              <a:rPr lang="es-PE" smtClean="0"/>
              <a:t>24/05/2018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FF6008"/>
                </a:solidFill>
                <a:latin typeface="Georgia"/>
                <a:cs typeface="Georgi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100" b="1" i="0">
                <a:solidFill>
                  <a:srgbClr val="5E5E5E"/>
                </a:solidFill>
                <a:latin typeface="Georgia"/>
                <a:cs typeface="Georgia"/>
              </a:defRPr>
            </a:lvl1pPr>
          </a:lstStyle>
          <a:p>
            <a:pPr marL="12700">
              <a:lnSpc>
                <a:spcPct val="100000"/>
              </a:lnSpc>
              <a:spcBef>
                <a:spcPts val="10"/>
              </a:spcBef>
            </a:pPr>
            <a:r>
              <a:rPr lang="pt-BR" spc="-130" smtClean="0"/>
              <a:t>Ing. Jorge D.  Flores Coaguila</a:t>
            </a:r>
            <a:endParaRPr sz="1600">
              <a:latin typeface="Verdana"/>
              <a:cs typeface="Verdana"/>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647A3962-C02B-4EEE-A01C-B9035D0E3021}" type="datetime1">
              <a:rPr lang="es-PE" smtClean="0"/>
              <a:t>24/05/2018</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FF6008"/>
                </a:solidFill>
                <a:latin typeface="Georgia"/>
                <a:cs typeface="Georgia"/>
              </a:defRPr>
            </a:lvl1pPr>
          </a:lstStyle>
          <a:p>
            <a:endParaRPr/>
          </a:p>
        </p:txBody>
      </p:sp>
      <p:sp>
        <p:nvSpPr>
          <p:cNvPr id="3" name="Holder 3"/>
          <p:cNvSpPr>
            <a:spLocks noGrp="1"/>
          </p:cNvSpPr>
          <p:nvPr>
            <p:ph type="ftr" sz="quarter" idx="5"/>
          </p:nvPr>
        </p:nvSpPr>
        <p:spPr/>
        <p:txBody>
          <a:bodyPr lIns="0" tIns="0" rIns="0" bIns="0"/>
          <a:lstStyle>
            <a:lvl1pPr>
              <a:defRPr sz="1100" b="1" i="0">
                <a:solidFill>
                  <a:srgbClr val="5E5E5E"/>
                </a:solidFill>
                <a:latin typeface="Georgia"/>
                <a:cs typeface="Georgia"/>
              </a:defRPr>
            </a:lvl1pPr>
          </a:lstStyle>
          <a:p>
            <a:pPr marL="12700">
              <a:lnSpc>
                <a:spcPct val="100000"/>
              </a:lnSpc>
              <a:spcBef>
                <a:spcPts val="10"/>
              </a:spcBef>
            </a:pPr>
            <a:r>
              <a:rPr lang="pt-BR" spc="-130" smtClean="0"/>
              <a:t>Ing. Jorge D.  Flores Coaguila</a:t>
            </a:r>
            <a:endParaRPr sz="1600">
              <a:latin typeface="Verdana"/>
              <a:cs typeface="Verdana"/>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E34954FC-DFD1-4422-A8A5-A06F9BB8509E}" type="datetime1">
              <a:rPr lang="es-PE" smtClean="0"/>
              <a:t>24/05/2018</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5791200"/>
            <a:ext cx="9144000" cy="10668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0" y="5638800"/>
            <a:ext cx="9144000" cy="152400"/>
          </a:xfrm>
          <a:custGeom>
            <a:avLst/>
            <a:gdLst/>
            <a:ahLst/>
            <a:cxnLst/>
            <a:rect l="l" t="t" r="r" b="b"/>
            <a:pathLst>
              <a:path w="9144000" h="152400">
                <a:moveTo>
                  <a:pt x="9144000" y="0"/>
                </a:moveTo>
                <a:lnTo>
                  <a:pt x="0" y="0"/>
                </a:lnTo>
                <a:lnTo>
                  <a:pt x="0" y="152400"/>
                </a:lnTo>
                <a:lnTo>
                  <a:pt x="9144000" y="152400"/>
                </a:lnTo>
                <a:lnTo>
                  <a:pt x="9144000" y="0"/>
                </a:lnTo>
                <a:close/>
              </a:path>
            </a:pathLst>
          </a:custGeom>
          <a:solidFill>
            <a:srgbClr val="E56F14"/>
          </a:solidFill>
        </p:spPr>
        <p:txBody>
          <a:bodyPr wrap="square" lIns="0" tIns="0" rIns="0" bIns="0" rtlCol="0"/>
          <a:lstStyle/>
          <a:p>
            <a:endParaRPr/>
          </a:p>
        </p:txBody>
      </p:sp>
      <p:sp>
        <p:nvSpPr>
          <p:cNvPr id="18" name="bk object 18"/>
          <p:cNvSpPr/>
          <p:nvPr/>
        </p:nvSpPr>
        <p:spPr>
          <a:xfrm>
            <a:off x="8839200" y="0"/>
            <a:ext cx="304800" cy="304800"/>
          </a:xfrm>
          <a:custGeom>
            <a:avLst/>
            <a:gdLst/>
            <a:ahLst/>
            <a:cxnLst/>
            <a:rect l="l" t="t" r="r" b="b"/>
            <a:pathLst>
              <a:path w="304800" h="304800">
                <a:moveTo>
                  <a:pt x="0" y="0"/>
                </a:moveTo>
                <a:lnTo>
                  <a:pt x="304800" y="0"/>
                </a:lnTo>
                <a:lnTo>
                  <a:pt x="304800" y="304800"/>
                </a:lnTo>
                <a:lnTo>
                  <a:pt x="0" y="304800"/>
                </a:lnTo>
                <a:lnTo>
                  <a:pt x="0" y="0"/>
                </a:lnTo>
                <a:close/>
              </a:path>
            </a:pathLst>
          </a:custGeom>
          <a:solidFill>
            <a:srgbClr val="66B83D">
              <a:alpha val="69998"/>
            </a:srgbClr>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defRPr sz="1100" b="1" i="0">
                <a:solidFill>
                  <a:srgbClr val="5E5E5E"/>
                </a:solidFill>
                <a:latin typeface="Georgia"/>
                <a:cs typeface="Georgia"/>
              </a:defRPr>
            </a:lvl1pPr>
          </a:lstStyle>
          <a:p>
            <a:pPr marL="12700">
              <a:lnSpc>
                <a:spcPct val="100000"/>
              </a:lnSpc>
              <a:spcBef>
                <a:spcPts val="10"/>
              </a:spcBef>
            </a:pPr>
            <a:r>
              <a:rPr lang="pt-BR" spc="-130" smtClean="0"/>
              <a:t>Ing. Jorge D.  Flores Coaguila</a:t>
            </a:r>
            <a:endParaRPr sz="1600">
              <a:latin typeface="Verdana"/>
              <a:cs typeface="Verdana"/>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8AC99F4C-A707-46F7-AF64-CABA063CCF73}" type="datetime1">
              <a:rPr lang="es-PE" smtClean="0"/>
              <a:t>24/05/2018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701280" y="5977890"/>
            <a:ext cx="1244600" cy="736600"/>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535940" y="414020"/>
            <a:ext cx="6506209" cy="452119"/>
          </a:xfrm>
          <a:prstGeom prst="rect">
            <a:avLst/>
          </a:prstGeom>
        </p:spPr>
        <p:txBody>
          <a:bodyPr wrap="square" lIns="0" tIns="0" rIns="0" bIns="0">
            <a:spAutoFit/>
          </a:bodyPr>
          <a:lstStyle>
            <a:lvl1pPr>
              <a:defRPr sz="2800" b="1" i="0">
                <a:solidFill>
                  <a:srgbClr val="FF6008"/>
                </a:solidFill>
                <a:latin typeface="Georgia"/>
                <a:cs typeface="Georgia"/>
              </a:defRPr>
            </a:lvl1pPr>
          </a:lstStyle>
          <a:p>
            <a:endParaRPr/>
          </a:p>
        </p:txBody>
      </p:sp>
      <p:sp>
        <p:nvSpPr>
          <p:cNvPr id="3" name="Holder 3"/>
          <p:cNvSpPr>
            <a:spLocks noGrp="1"/>
          </p:cNvSpPr>
          <p:nvPr>
            <p:ph type="body" idx="1"/>
          </p:nvPr>
        </p:nvSpPr>
        <p:spPr>
          <a:xfrm>
            <a:off x="904239" y="3058159"/>
            <a:ext cx="7588884" cy="2058670"/>
          </a:xfrm>
          <a:prstGeom prst="rect">
            <a:avLst/>
          </a:prstGeom>
        </p:spPr>
        <p:txBody>
          <a:bodyPr wrap="square" lIns="0" tIns="0" rIns="0" bIns="0">
            <a:spAutoFit/>
          </a:bodyPr>
          <a:lstStyle>
            <a:lvl1pPr>
              <a:defRPr sz="1800" b="1" i="0">
                <a:solidFill>
                  <a:srgbClr val="5E5E5E"/>
                </a:solidFill>
                <a:latin typeface="Georgia"/>
                <a:cs typeface="Georgia"/>
              </a:defRPr>
            </a:lvl1pPr>
          </a:lstStyle>
          <a:p>
            <a:endParaRPr/>
          </a:p>
        </p:txBody>
      </p:sp>
      <p:sp>
        <p:nvSpPr>
          <p:cNvPr id="4" name="Holder 4"/>
          <p:cNvSpPr>
            <a:spLocks noGrp="1"/>
          </p:cNvSpPr>
          <p:nvPr>
            <p:ph type="ftr" sz="quarter" idx="5"/>
          </p:nvPr>
        </p:nvSpPr>
        <p:spPr>
          <a:xfrm>
            <a:off x="373379" y="6112255"/>
            <a:ext cx="2701290" cy="519429"/>
          </a:xfrm>
          <a:prstGeom prst="rect">
            <a:avLst/>
          </a:prstGeom>
        </p:spPr>
        <p:txBody>
          <a:bodyPr wrap="square" lIns="0" tIns="0" rIns="0" bIns="0">
            <a:spAutoFit/>
          </a:bodyPr>
          <a:lstStyle>
            <a:lvl1pPr>
              <a:defRPr sz="1100" b="1" i="0">
                <a:solidFill>
                  <a:srgbClr val="5E5E5E"/>
                </a:solidFill>
                <a:latin typeface="Georgia"/>
                <a:cs typeface="Georgia"/>
              </a:defRPr>
            </a:lvl1pPr>
          </a:lstStyle>
          <a:p>
            <a:pPr marL="12700">
              <a:lnSpc>
                <a:spcPct val="100000"/>
              </a:lnSpc>
              <a:spcBef>
                <a:spcPts val="10"/>
              </a:spcBef>
            </a:pPr>
            <a:r>
              <a:rPr lang="pt-BR" spc="-130" smtClean="0"/>
              <a:t>Ing. Jorge D.  Flores Coaguila</a:t>
            </a:r>
            <a:endParaRPr sz="1600">
              <a:latin typeface="Verdana"/>
              <a:cs typeface="Verdana"/>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261A99FF-F86F-4A9B-AC0D-21BE905A6989}" type="datetime1">
              <a:rPr lang="es-PE" smtClean="0"/>
              <a:t>24/05/2018</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5595732"/>
            <a:ext cx="9144000" cy="126226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6" name="object 6"/>
          <p:cNvSpPr txBox="1"/>
          <p:nvPr/>
        </p:nvSpPr>
        <p:spPr>
          <a:xfrm>
            <a:off x="190500" y="685800"/>
            <a:ext cx="8991600" cy="751488"/>
          </a:xfrm>
          <a:prstGeom prst="rect">
            <a:avLst/>
          </a:prstGeom>
        </p:spPr>
        <p:txBody>
          <a:bodyPr vert="horz" wrap="square" lIns="0" tIns="12700" rIns="0" bIns="0" rtlCol="0">
            <a:spAutoFit/>
          </a:bodyPr>
          <a:lstStyle/>
          <a:p>
            <a:pPr marL="12700">
              <a:lnSpc>
                <a:spcPct val="100000"/>
              </a:lnSpc>
              <a:spcBef>
                <a:spcPts val="100"/>
              </a:spcBef>
            </a:pPr>
            <a:r>
              <a:rPr lang="es-PE" sz="4800" b="1" dirty="0" smtClean="0">
                <a:solidFill>
                  <a:srgbClr val="E56F14"/>
                </a:solidFill>
                <a:latin typeface="Arial" panose="020B0604020202020204" pitchFamily="34" charset="0"/>
                <a:cs typeface="Arial" panose="020B0604020202020204" pitchFamily="34" charset="0"/>
              </a:rPr>
              <a:t>PROTECCIONES ELÉCTRICAS</a:t>
            </a:r>
            <a:endParaRPr lang="es-PE" sz="4800" dirty="0">
              <a:latin typeface="Arial" panose="020B0604020202020204" pitchFamily="34" charset="0"/>
              <a:cs typeface="Arial" panose="020B0604020202020204" pitchFamily="34" charset="0"/>
            </a:endParaRPr>
          </a:p>
        </p:txBody>
      </p:sp>
      <p:sp>
        <p:nvSpPr>
          <p:cNvPr id="7" name="object 7"/>
          <p:cNvSpPr txBox="1"/>
          <p:nvPr/>
        </p:nvSpPr>
        <p:spPr>
          <a:xfrm>
            <a:off x="1256982" y="3325432"/>
            <a:ext cx="6630035" cy="566822"/>
          </a:xfrm>
          <a:prstGeom prst="rect">
            <a:avLst/>
          </a:prstGeom>
        </p:spPr>
        <p:txBody>
          <a:bodyPr vert="horz" wrap="square" lIns="0" tIns="12700" rIns="0" bIns="0" rtlCol="0">
            <a:spAutoFit/>
          </a:bodyPr>
          <a:lstStyle/>
          <a:p>
            <a:pPr marL="12700">
              <a:lnSpc>
                <a:spcPct val="100000"/>
              </a:lnSpc>
              <a:spcBef>
                <a:spcPts val="100"/>
              </a:spcBef>
            </a:pPr>
            <a:r>
              <a:rPr sz="3600" b="1" dirty="0">
                <a:solidFill>
                  <a:srgbClr val="5E5E5E"/>
                </a:solidFill>
                <a:latin typeface="Arial" panose="020B0604020202020204" pitchFamily="34" charset="0"/>
                <a:cs typeface="Arial" panose="020B0604020202020204" pitchFamily="34" charset="0"/>
              </a:rPr>
              <a:t>Protección de Generadores</a:t>
            </a:r>
            <a:endParaRPr sz="3600" dirty="0">
              <a:latin typeface="Arial" panose="020B0604020202020204" pitchFamily="34" charset="0"/>
              <a:cs typeface="Arial" panose="020B0604020202020204" pitchFamily="34" charset="0"/>
            </a:endParaRPr>
          </a:p>
        </p:txBody>
      </p:sp>
      <p:sp>
        <p:nvSpPr>
          <p:cNvPr id="11" name="Marcador de pie de página 10"/>
          <p:cNvSpPr>
            <a:spLocks noGrp="1"/>
          </p:cNvSpPr>
          <p:nvPr>
            <p:ph type="ftr" sz="quarter" idx="5"/>
          </p:nvPr>
        </p:nvSpPr>
        <p:spPr>
          <a:xfrm>
            <a:off x="373379" y="6112255"/>
            <a:ext cx="2701290" cy="169277"/>
          </a:xfrm>
        </p:spPr>
        <p:txBody>
          <a:bodyPr/>
          <a:lstStyle/>
          <a:p>
            <a:pPr marL="12700">
              <a:lnSpc>
                <a:spcPct val="100000"/>
              </a:lnSpc>
              <a:spcBef>
                <a:spcPts val="10"/>
              </a:spcBef>
            </a:pPr>
            <a:r>
              <a:rPr lang="pt-BR" spc="-130" dirty="0" smtClean="0"/>
              <a:t>Ing. Jorge D.  Flores Coaguila</a:t>
            </a:r>
            <a:endParaRPr lang="es-PE" sz="1600" dirty="0">
              <a:latin typeface="Verdana"/>
              <a:cs typeface="Verdana"/>
            </a:endParaRPr>
          </a:p>
        </p:txBody>
      </p:sp>
      <p:sp>
        <p:nvSpPr>
          <p:cNvPr id="3" name="Marcador de número de diapositiva 2"/>
          <p:cNvSpPr>
            <a:spLocks noGrp="1"/>
          </p:cNvSpPr>
          <p:nvPr>
            <p:ph type="sldNum" sz="quarter" idx="7"/>
          </p:nvPr>
        </p:nvSpPr>
        <p:spPr/>
        <p:txBody>
          <a:bodyPr/>
          <a:lstStyle/>
          <a:p>
            <a:fld id="{B6F15528-21DE-4FAA-801E-634DDDAF4B2B}" type="slidenum">
              <a:rPr lang="es-PE" smtClean="0"/>
              <a:t>1</a:t>
            </a:fld>
            <a:endParaRPr lang="es-P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27305" algn="ctr">
              <a:lnSpc>
                <a:spcPct val="100000"/>
              </a:lnSpc>
              <a:spcBef>
                <a:spcPts val="240"/>
              </a:spcBef>
            </a:pPr>
            <a:endParaRPr sz="1000" dirty="0">
              <a:latin typeface="Georgia"/>
              <a:cs typeface="Georgia"/>
            </a:endParaRPr>
          </a:p>
        </p:txBody>
      </p:sp>
      <p:sp>
        <p:nvSpPr>
          <p:cNvPr id="5" name="object 5"/>
          <p:cNvSpPr txBox="1">
            <a:spLocks noGrp="1"/>
          </p:cNvSpPr>
          <p:nvPr>
            <p:ph type="title"/>
          </p:nvPr>
        </p:nvSpPr>
        <p:spPr>
          <a:xfrm>
            <a:off x="535940" y="414020"/>
            <a:ext cx="3323590" cy="513080"/>
          </a:xfrm>
          <a:prstGeom prst="rect">
            <a:avLst/>
          </a:prstGeom>
        </p:spPr>
        <p:txBody>
          <a:bodyPr vert="horz" wrap="square" lIns="0" tIns="12700" rIns="0" bIns="0" rtlCol="0">
            <a:spAutoFit/>
          </a:bodyPr>
          <a:lstStyle/>
          <a:p>
            <a:pPr marL="12700" algn="ctr">
              <a:lnSpc>
                <a:spcPct val="100000"/>
              </a:lnSpc>
              <a:spcBef>
                <a:spcPts val="100"/>
              </a:spcBef>
            </a:pPr>
            <a:r>
              <a:rPr sz="3200" dirty="0">
                <a:latin typeface="+mn-lt"/>
              </a:rPr>
              <a:t>1. INTRODUCCIÓN</a:t>
            </a:r>
          </a:p>
        </p:txBody>
      </p:sp>
      <p:sp>
        <p:nvSpPr>
          <p:cNvPr id="6" name="object 6"/>
          <p:cNvSpPr txBox="1"/>
          <p:nvPr/>
        </p:nvSpPr>
        <p:spPr>
          <a:xfrm>
            <a:off x="228600" y="1125119"/>
            <a:ext cx="4114800" cy="3731791"/>
          </a:xfrm>
          <a:prstGeom prst="rect">
            <a:avLst/>
          </a:prstGeom>
        </p:spPr>
        <p:txBody>
          <a:bodyPr vert="horz" wrap="square" lIns="0" tIns="12700" rIns="0" bIns="0" rtlCol="0">
            <a:spAutoFit/>
          </a:bodyPr>
          <a:lstStyle/>
          <a:p>
            <a:pPr marL="12700" marR="5080" defTabSz="442913">
              <a:lnSpc>
                <a:spcPct val="100000"/>
              </a:lnSpc>
              <a:spcBef>
                <a:spcPts val="100"/>
              </a:spcBef>
            </a:pPr>
            <a:r>
              <a:rPr sz="2000" dirty="0">
                <a:solidFill>
                  <a:srgbClr val="5E5E5E"/>
                </a:solidFill>
                <a:latin typeface="Arial" panose="020B0604020202020204" pitchFamily="34" charset="0"/>
                <a:cs typeface="Arial" panose="020B0604020202020204" pitchFamily="34" charset="0"/>
              </a:rPr>
              <a:t>El    generador  es	el elemento más  costoso	del	</a:t>
            </a:r>
            <a:r>
              <a:rPr sz="2000" dirty="0" smtClean="0">
                <a:solidFill>
                  <a:srgbClr val="5E5E5E"/>
                </a:solidFill>
                <a:latin typeface="Arial" panose="020B0604020202020204" pitchFamily="34" charset="0"/>
                <a:cs typeface="Arial" panose="020B0604020202020204" pitchFamily="34" charset="0"/>
              </a:rPr>
              <a:t>Sistema</a:t>
            </a:r>
            <a:r>
              <a:rPr lang="es-PE" sz="2000" dirty="0" smtClean="0">
                <a:solidFill>
                  <a:srgbClr val="5E5E5E"/>
                </a:solidFill>
                <a:latin typeface="Arial" panose="020B0604020202020204" pitchFamily="34" charset="0"/>
                <a:cs typeface="Arial" panose="020B0604020202020204" pitchFamily="34" charset="0"/>
              </a:rPr>
              <a:t> </a:t>
            </a:r>
            <a:r>
              <a:rPr sz="2000" dirty="0" err="1" smtClean="0">
                <a:solidFill>
                  <a:srgbClr val="5E5E5E"/>
                </a:solidFill>
                <a:latin typeface="Arial" panose="020B0604020202020204" pitchFamily="34" charset="0"/>
                <a:cs typeface="Arial" panose="020B0604020202020204" pitchFamily="34" charset="0"/>
              </a:rPr>
              <a:t>considerad</a:t>
            </a:r>
            <a:r>
              <a:rPr lang="es-PE" sz="2000" dirty="0" smtClean="0">
                <a:solidFill>
                  <a:srgbClr val="5E5E5E"/>
                </a:solidFill>
                <a:latin typeface="Arial" panose="020B0604020202020204" pitchFamily="34" charset="0"/>
                <a:cs typeface="Arial" panose="020B0604020202020204" pitchFamily="34" charset="0"/>
              </a:rPr>
              <a:t>o tanto el costo de adquisición como el costo que acarrea cualquier salida de trabajo, por ello, en general  se tiene que proteger mas ampliamente que cualquier otro aparato.</a:t>
            </a:r>
          </a:p>
          <a:p>
            <a:pPr marL="12700" marR="5080">
              <a:lnSpc>
                <a:spcPct val="100000"/>
              </a:lnSpc>
              <a:spcBef>
                <a:spcPts val="100"/>
              </a:spcBef>
              <a:tabLst>
                <a:tab pos="1003935" algn="l"/>
                <a:tab pos="1485265" algn="l"/>
                <a:tab pos="1919605" algn="l"/>
                <a:tab pos="2470785" algn="l"/>
              </a:tabLst>
            </a:pPr>
            <a:endParaRPr lang="es-PE" sz="2000" dirty="0" smtClean="0">
              <a:solidFill>
                <a:srgbClr val="5E5E5E"/>
              </a:solidFill>
              <a:latin typeface="Arial" panose="020B0604020202020204" pitchFamily="34" charset="0"/>
              <a:cs typeface="Arial" panose="020B0604020202020204" pitchFamily="34" charset="0"/>
            </a:endParaRPr>
          </a:p>
          <a:p>
            <a:pPr marL="12700" marR="5080">
              <a:lnSpc>
                <a:spcPct val="100000"/>
              </a:lnSpc>
              <a:spcBef>
                <a:spcPts val="100"/>
              </a:spcBef>
              <a:tabLst>
                <a:tab pos="1003935" algn="l"/>
                <a:tab pos="1485265" algn="l"/>
                <a:tab pos="1919605" algn="l"/>
                <a:tab pos="2470785" algn="l"/>
              </a:tabLst>
            </a:pPr>
            <a:r>
              <a:rPr lang="es-PE" sz="2000" dirty="0" smtClean="0">
                <a:solidFill>
                  <a:srgbClr val="5E5E5E"/>
                </a:solidFill>
                <a:latin typeface="Arial" panose="020B0604020202020204" pitchFamily="34" charset="0"/>
                <a:cs typeface="Arial" panose="020B0604020202020204" pitchFamily="34" charset="0"/>
              </a:rPr>
              <a:t>Las condiciones anormales que los afectan se indican en el siguiente diagrama</a:t>
            </a:r>
            <a:endParaRPr sz="2000" dirty="0">
              <a:latin typeface="Arial" panose="020B0604020202020204" pitchFamily="34" charset="0"/>
              <a:cs typeface="Arial" panose="020B0604020202020204" pitchFamily="34" charset="0"/>
            </a:endParaRPr>
          </a:p>
        </p:txBody>
      </p:sp>
      <p:sp>
        <p:nvSpPr>
          <p:cNvPr id="19" name="object 19"/>
          <p:cNvSpPr/>
          <p:nvPr/>
        </p:nvSpPr>
        <p:spPr>
          <a:xfrm>
            <a:off x="4343400" y="927100"/>
            <a:ext cx="4648200" cy="4435607"/>
          </a:xfrm>
          <a:prstGeom prst="rect">
            <a:avLst/>
          </a:prstGeom>
          <a:blipFill>
            <a:blip r:embed="rId3" cstate="print"/>
            <a:stretch>
              <a:fillRect/>
            </a:stretch>
          </a:blipFill>
        </p:spPr>
        <p:txBody>
          <a:bodyPr wrap="square" lIns="0" tIns="0" rIns="0" bIns="0" rtlCol="0"/>
          <a:lstStyle/>
          <a:p>
            <a:endParaRPr/>
          </a:p>
        </p:txBody>
      </p:sp>
      <p:sp>
        <p:nvSpPr>
          <p:cNvPr id="21" name="Rectángulo 20"/>
          <p:cNvSpPr/>
          <p:nvPr/>
        </p:nvSpPr>
        <p:spPr>
          <a:xfrm>
            <a:off x="0" y="5749290"/>
            <a:ext cx="9144000" cy="110871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3" name="Marcador de pie de página 22"/>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2</a:t>
            </a:fld>
            <a:endParaRPr lang="es-P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5595732"/>
            <a:ext cx="9144000" cy="126226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 name="object 2"/>
          <p:cNvSpPr/>
          <p:nvPr/>
        </p:nvSpPr>
        <p:spPr>
          <a:xfrm>
            <a:off x="8839200" y="0"/>
            <a:ext cx="304800" cy="304800"/>
          </a:xfrm>
          <a:custGeom>
            <a:avLst/>
            <a:gdLst/>
            <a:ahLst/>
            <a:cxnLst/>
            <a:rect l="l" t="t" r="r" b="b"/>
            <a:pathLst>
              <a:path w="304800" h="304800">
                <a:moveTo>
                  <a:pt x="0" y="0"/>
                </a:moveTo>
                <a:lnTo>
                  <a:pt x="304800" y="0"/>
                </a:lnTo>
                <a:lnTo>
                  <a:pt x="304800" y="304800"/>
                </a:lnTo>
                <a:lnTo>
                  <a:pt x="0" y="304800"/>
                </a:lnTo>
                <a:lnTo>
                  <a:pt x="0" y="0"/>
                </a:lnTo>
                <a:close/>
              </a:path>
            </a:pathLst>
          </a:custGeom>
          <a:solidFill>
            <a:srgbClr val="66B83D">
              <a:alpha val="69998"/>
            </a:srgbClr>
          </a:solidFill>
        </p:spPr>
        <p:txBody>
          <a:bodyPr wrap="square" lIns="0" tIns="0" rIns="0" bIns="0" rtlCol="0"/>
          <a:lstStyle/>
          <a:p>
            <a:endParaRPr/>
          </a:p>
        </p:txBody>
      </p:sp>
      <p:sp>
        <p:nvSpPr>
          <p:cNvPr id="7" name="object 7"/>
          <p:cNvSpPr txBox="1"/>
          <p:nvPr/>
        </p:nvSpPr>
        <p:spPr>
          <a:xfrm>
            <a:off x="342900" y="457200"/>
            <a:ext cx="8458200" cy="3952364"/>
          </a:xfrm>
          <a:prstGeom prst="rect">
            <a:avLst/>
          </a:prstGeom>
        </p:spPr>
        <p:txBody>
          <a:bodyPr vert="horz" wrap="square" lIns="0" tIns="12700" rIns="0" bIns="0" rtlCol="0">
            <a:spAutoFit/>
          </a:bodyPr>
          <a:lstStyle/>
          <a:p>
            <a:pPr marL="12700" marR="5080" algn="just">
              <a:lnSpc>
                <a:spcPct val="100000"/>
              </a:lnSpc>
              <a:spcBef>
                <a:spcPts val="100"/>
              </a:spcBef>
            </a:pPr>
            <a:r>
              <a:rPr sz="3200" dirty="0">
                <a:solidFill>
                  <a:srgbClr val="5E5E5E"/>
                </a:solidFill>
                <a:latin typeface="Arial" panose="020B0604020202020204" pitchFamily="34" charset="0"/>
                <a:cs typeface="Arial" panose="020B0604020202020204" pitchFamily="34" charset="0"/>
              </a:rPr>
              <a:t>Cuando en el generador se presenta una falla (Interna), la  acción a tomar a diferencia de los otros aparatos, no  </a:t>
            </a:r>
            <a:r>
              <a:rPr sz="3200" dirty="0" smtClean="0">
                <a:solidFill>
                  <a:srgbClr val="5E5E5E"/>
                </a:solidFill>
                <a:latin typeface="Arial" panose="020B0604020202020204" pitchFamily="34" charset="0"/>
                <a:cs typeface="Arial" panose="020B0604020202020204" pitchFamily="34" charset="0"/>
              </a:rPr>
              <a:t>para</a:t>
            </a:r>
            <a:r>
              <a:rPr lang="es-PE" sz="3200" dirty="0" smtClean="0">
                <a:solidFill>
                  <a:srgbClr val="5E5E5E"/>
                </a:solidFill>
                <a:latin typeface="Arial" panose="020B0604020202020204" pitchFamily="34" charset="0"/>
                <a:cs typeface="Arial" panose="020B0604020202020204" pitchFamily="34" charset="0"/>
              </a:rPr>
              <a:t>r</a:t>
            </a:r>
            <a:r>
              <a:rPr sz="3200" dirty="0" smtClean="0">
                <a:solidFill>
                  <a:srgbClr val="5E5E5E"/>
                </a:solidFill>
                <a:latin typeface="Arial" panose="020B0604020202020204" pitchFamily="34" charset="0"/>
                <a:cs typeface="Arial" panose="020B0604020202020204" pitchFamily="34" charset="0"/>
              </a:rPr>
              <a:t>  </a:t>
            </a:r>
            <a:r>
              <a:rPr sz="3200" dirty="0" err="1">
                <a:solidFill>
                  <a:srgbClr val="5E5E5E"/>
                </a:solidFill>
                <a:latin typeface="Arial" panose="020B0604020202020204" pitchFamily="34" charset="0"/>
                <a:cs typeface="Arial" panose="020B0604020202020204" pitchFamily="34" charset="0"/>
              </a:rPr>
              <a:t>en</a:t>
            </a:r>
            <a:r>
              <a:rPr sz="3200" dirty="0">
                <a:solidFill>
                  <a:srgbClr val="5E5E5E"/>
                </a:solidFill>
                <a:latin typeface="Arial" panose="020B0604020202020204" pitchFamily="34" charset="0"/>
                <a:cs typeface="Arial" panose="020B0604020202020204" pitchFamily="34" charset="0"/>
              </a:rPr>
              <a:t> </a:t>
            </a:r>
            <a:r>
              <a:rPr lang="es-PE" sz="3200" dirty="0" smtClean="0">
                <a:solidFill>
                  <a:srgbClr val="5E5E5E"/>
                </a:solidFill>
                <a:latin typeface="Arial" panose="020B0604020202020204" pitchFamily="34" charset="0"/>
                <a:cs typeface="Arial" panose="020B0604020202020204" pitchFamily="34" charset="0"/>
              </a:rPr>
              <a:t> </a:t>
            </a:r>
            <a:r>
              <a:rPr sz="3200" dirty="0" smtClean="0">
                <a:solidFill>
                  <a:srgbClr val="5E5E5E"/>
                </a:solidFill>
                <a:latin typeface="Arial" panose="020B0604020202020204" pitchFamily="34" charset="0"/>
                <a:cs typeface="Arial" panose="020B0604020202020204" pitchFamily="34" charset="0"/>
              </a:rPr>
              <a:t>la </a:t>
            </a:r>
            <a:r>
              <a:rPr sz="3200" dirty="0">
                <a:solidFill>
                  <a:srgbClr val="5E5E5E"/>
                </a:solidFill>
                <a:latin typeface="Arial" panose="020B0604020202020204" pitchFamily="34" charset="0"/>
                <a:cs typeface="Arial" panose="020B0604020202020204" pitchFamily="34" charset="0"/>
              </a:rPr>
              <a:t>apertura del </a:t>
            </a:r>
            <a:r>
              <a:rPr sz="3200" dirty="0" err="1" smtClean="0">
                <a:solidFill>
                  <a:srgbClr val="5E5E5E"/>
                </a:solidFill>
                <a:latin typeface="Arial" panose="020B0604020202020204" pitchFamily="34" charset="0"/>
                <a:cs typeface="Arial" panose="020B0604020202020204" pitchFamily="34" charset="0"/>
              </a:rPr>
              <a:t>interuptor</a:t>
            </a:r>
            <a:r>
              <a:rPr sz="3200" dirty="0" smtClean="0">
                <a:solidFill>
                  <a:srgbClr val="5E5E5E"/>
                </a:solidFill>
                <a:latin typeface="Arial" panose="020B0604020202020204" pitchFamily="34" charset="0"/>
                <a:cs typeface="Arial" panose="020B0604020202020204" pitchFamily="34" charset="0"/>
              </a:rPr>
              <a:t> </a:t>
            </a:r>
            <a:r>
              <a:rPr sz="3200" dirty="0">
                <a:solidFill>
                  <a:srgbClr val="5E5E5E"/>
                </a:solidFill>
                <a:latin typeface="Arial" panose="020B0604020202020204" pitchFamily="34" charset="0"/>
                <a:cs typeface="Arial" panose="020B0604020202020204" pitchFamily="34" charset="0"/>
              </a:rPr>
              <a:t>de potencia, sino que  adicionalmente se debe desconectar el devanado de campo  y la máquina que le impone el movimiento mecánico al rotor  (Primomotor).</a:t>
            </a:r>
            <a:endParaRPr sz="3200" dirty="0">
              <a:latin typeface="Arial" panose="020B0604020202020204" pitchFamily="34" charset="0"/>
              <a:cs typeface="Arial" panose="020B0604020202020204" pitchFamily="34" charset="0"/>
            </a:endParaRPr>
          </a:p>
        </p:txBody>
      </p:sp>
      <p:sp>
        <p:nvSpPr>
          <p:cNvPr id="11" name="Marcador de pie de página 10"/>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3" name="Marcador de número de diapositiva 2"/>
          <p:cNvSpPr>
            <a:spLocks noGrp="1"/>
          </p:cNvSpPr>
          <p:nvPr>
            <p:ph type="sldNum" sz="quarter" idx="7"/>
          </p:nvPr>
        </p:nvSpPr>
        <p:spPr/>
        <p:txBody>
          <a:bodyPr/>
          <a:lstStyle/>
          <a:p>
            <a:fld id="{B6F15528-21DE-4FAA-801E-634DDDAF4B2B}" type="slidenum">
              <a:rPr lang="es-PE" smtClean="0"/>
              <a:t>3</a:t>
            </a:fld>
            <a:endParaRPr lang="es-P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5943600"/>
            <a:ext cx="9144000" cy="914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27305" algn="ctr">
              <a:lnSpc>
                <a:spcPct val="100000"/>
              </a:lnSpc>
              <a:spcBef>
                <a:spcPts val="240"/>
              </a:spcBef>
            </a:pPr>
            <a:endParaRPr sz="1000" dirty="0">
              <a:latin typeface="Georgia"/>
              <a:cs typeface="Georgia"/>
            </a:endParaRPr>
          </a:p>
        </p:txBody>
      </p:sp>
      <p:sp>
        <p:nvSpPr>
          <p:cNvPr id="5" name="object 5"/>
          <p:cNvSpPr txBox="1">
            <a:spLocks noGrp="1"/>
          </p:cNvSpPr>
          <p:nvPr>
            <p:ph type="title"/>
          </p:nvPr>
        </p:nvSpPr>
        <p:spPr>
          <a:xfrm>
            <a:off x="373379" y="231917"/>
            <a:ext cx="8303260" cy="443711"/>
          </a:xfrm>
          <a:prstGeom prst="rect">
            <a:avLst/>
          </a:prstGeom>
        </p:spPr>
        <p:txBody>
          <a:bodyPr vert="horz" wrap="square" lIns="0" tIns="12700" rIns="0" bIns="0" rtlCol="0">
            <a:spAutoFit/>
          </a:bodyPr>
          <a:lstStyle/>
          <a:p>
            <a:pPr marL="12700">
              <a:lnSpc>
                <a:spcPct val="100000"/>
              </a:lnSpc>
              <a:spcBef>
                <a:spcPts val="100"/>
              </a:spcBef>
            </a:pPr>
            <a:r>
              <a:rPr dirty="0">
                <a:latin typeface="Arial" panose="020B0604020202020204" pitchFamily="34" charset="0"/>
                <a:cs typeface="Arial" panose="020B0604020202020204" pitchFamily="34" charset="0"/>
              </a:rPr>
              <a:t>PROTECCIÓN CONTRA FALLAS INTERNAS</a:t>
            </a:r>
          </a:p>
        </p:txBody>
      </p:sp>
      <p:sp>
        <p:nvSpPr>
          <p:cNvPr id="6" name="object 6"/>
          <p:cNvSpPr txBox="1"/>
          <p:nvPr/>
        </p:nvSpPr>
        <p:spPr>
          <a:xfrm>
            <a:off x="574040" y="862647"/>
            <a:ext cx="8265160" cy="4937890"/>
          </a:xfrm>
          <a:prstGeom prst="rect">
            <a:avLst/>
          </a:prstGeom>
        </p:spPr>
        <p:txBody>
          <a:bodyPr vert="horz" wrap="square" lIns="0" tIns="86995" rIns="0" bIns="0" rtlCol="0">
            <a:spAutoFit/>
          </a:bodyPr>
          <a:lstStyle/>
          <a:p>
            <a:pPr marL="342900" indent="-342900">
              <a:lnSpc>
                <a:spcPct val="100000"/>
              </a:lnSpc>
              <a:spcBef>
                <a:spcPts val="685"/>
              </a:spcBef>
              <a:buFont typeface="Wingdings"/>
              <a:buChar char=""/>
              <a:tabLst>
                <a:tab pos="382270" algn="l"/>
              </a:tabLst>
            </a:pPr>
            <a:r>
              <a:rPr sz="2000" dirty="0">
                <a:solidFill>
                  <a:srgbClr val="FF6008"/>
                </a:solidFill>
                <a:latin typeface="Arial" panose="020B0604020202020204" pitchFamily="34" charset="0"/>
                <a:cs typeface="Arial" panose="020B0604020202020204" pitchFamily="34" charset="0"/>
              </a:rPr>
              <a:t>ESTATOR</a:t>
            </a:r>
            <a:endParaRPr sz="2000" dirty="0">
              <a:latin typeface="Arial" panose="020B0604020202020204" pitchFamily="34" charset="0"/>
              <a:cs typeface="Arial" panose="020B0604020202020204" pitchFamily="34" charset="0"/>
            </a:endParaRPr>
          </a:p>
          <a:p>
            <a:pPr marL="342900" lvl="1" indent="-342900">
              <a:lnSpc>
                <a:spcPct val="100000"/>
              </a:lnSpc>
              <a:spcBef>
                <a:spcPts val="470"/>
              </a:spcBef>
              <a:buSzPct val="93750"/>
              <a:buFont typeface="Noto Sans CJK JP Regular"/>
              <a:buChar char="•"/>
              <a:tabLst>
                <a:tab pos="388620" algn="l"/>
              </a:tabLst>
            </a:pPr>
            <a:r>
              <a:rPr sz="1600" dirty="0">
                <a:solidFill>
                  <a:srgbClr val="FF6008"/>
                </a:solidFill>
                <a:latin typeface="Arial" panose="020B0604020202020204" pitchFamily="34" charset="0"/>
                <a:cs typeface="Arial" panose="020B0604020202020204" pitchFamily="34" charset="0"/>
              </a:rPr>
              <a:t>FALLA ENTRE FASES</a:t>
            </a:r>
            <a:endParaRPr sz="1600" dirty="0">
              <a:latin typeface="Arial" panose="020B0604020202020204" pitchFamily="34" charset="0"/>
              <a:cs typeface="Arial" panose="020B0604020202020204" pitchFamily="34" charset="0"/>
            </a:endParaRPr>
          </a:p>
          <a:p>
            <a:pPr marR="24130">
              <a:lnSpc>
                <a:spcPct val="100000"/>
              </a:lnSpc>
              <a:spcBef>
                <a:spcPts val="290"/>
              </a:spcBef>
            </a:pPr>
            <a:r>
              <a:rPr sz="2000" dirty="0">
                <a:solidFill>
                  <a:srgbClr val="5E5E5E"/>
                </a:solidFill>
                <a:latin typeface="Arial" panose="020B0604020202020204" pitchFamily="34" charset="0"/>
                <a:cs typeface="Arial" panose="020B0604020202020204" pitchFamily="34" charset="0"/>
              </a:rPr>
              <a:t>Se presenta debido al daño del aislamiento entre dos fases, conlleva  cor ientes muy grandes que pueden producir graves daños al  bobinado, y de persistir, es muy probable que la falla llegue a incluir  tier a, causando así un daño más significativo.</a:t>
            </a:r>
            <a:endParaRPr sz="2000" dirty="0">
              <a:latin typeface="Arial" panose="020B0604020202020204" pitchFamily="34" charset="0"/>
              <a:cs typeface="Arial" panose="020B0604020202020204" pitchFamily="34" charset="0"/>
            </a:endParaRPr>
          </a:p>
          <a:p>
            <a:pPr marR="18415">
              <a:lnSpc>
                <a:spcPct val="100099"/>
              </a:lnSpc>
              <a:spcBef>
                <a:spcPts val="500"/>
              </a:spcBef>
            </a:pPr>
            <a:r>
              <a:rPr sz="2000" dirty="0">
                <a:solidFill>
                  <a:srgbClr val="5E5E5E"/>
                </a:solidFill>
                <a:latin typeface="Arial" panose="020B0604020202020204" pitchFamily="34" charset="0"/>
                <a:cs typeface="Arial" panose="020B0604020202020204" pitchFamily="34" charset="0"/>
              </a:rPr>
              <a:t>La forma más funcional de detectar fallas entre fases en el bobinado se  hace por medio de un relé diferencial. La sensibilidad de este  método dependerá, principalmente, del grado al cual se ajusten los  CTs y los relés.</a:t>
            </a:r>
            <a:endParaRPr sz="2000" dirty="0">
              <a:latin typeface="Arial" panose="020B0604020202020204" pitchFamily="34" charset="0"/>
              <a:cs typeface="Arial" panose="020B0604020202020204" pitchFamily="34" charset="0"/>
            </a:endParaRPr>
          </a:p>
          <a:p>
            <a:pPr marR="252729">
              <a:lnSpc>
                <a:spcPct val="100000"/>
              </a:lnSpc>
              <a:spcBef>
                <a:spcPts val="500"/>
              </a:spcBef>
            </a:pPr>
            <a:r>
              <a:rPr sz="2000" dirty="0">
                <a:solidFill>
                  <a:srgbClr val="5E5E5E"/>
                </a:solidFill>
                <a:latin typeface="Arial" panose="020B0604020202020204" pitchFamily="34" charset="0"/>
                <a:cs typeface="Arial" panose="020B0604020202020204" pitchFamily="34" charset="0"/>
              </a:rPr>
              <a:t>El relé diferencial (Longitudinal) no puede proteger contra fallas entre  espiras.</a:t>
            </a:r>
            <a:endParaRPr sz="2000" dirty="0">
              <a:latin typeface="Arial" panose="020B0604020202020204" pitchFamily="34" charset="0"/>
              <a:cs typeface="Arial" panose="020B0604020202020204" pitchFamily="34" charset="0"/>
            </a:endParaRPr>
          </a:p>
          <a:p>
            <a:pPr marR="5080">
              <a:lnSpc>
                <a:spcPct val="100000"/>
              </a:lnSpc>
              <a:spcBef>
                <a:spcPts val="500"/>
              </a:spcBef>
            </a:pPr>
            <a:r>
              <a:rPr sz="2000" dirty="0">
                <a:solidFill>
                  <a:srgbClr val="5E5E5E"/>
                </a:solidFill>
                <a:latin typeface="Arial" panose="020B0604020202020204" pitchFamily="34" charset="0"/>
                <a:cs typeface="Arial" panose="020B0604020202020204" pitchFamily="34" charset="0"/>
              </a:rPr>
              <a:t>Al detectar una falla entre fases, es imperativo que la unidad se dispare  sin retardo, usando un disparo simultáneo (Turbina, inter uptor de  campo, inter uptor de potencia).</a:t>
            </a:r>
            <a:endParaRPr sz="2000" dirty="0">
              <a:latin typeface="Arial" panose="020B0604020202020204" pitchFamily="34" charset="0"/>
              <a:cs typeface="Arial" panose="020B0604020202020204" pitchFamily="34" charset="0"/>
            </a:endParaRPr>
          </a:p>
        </p:txBody>
      </p:sp>
      <p:sp>
        <p:nvSpPr>
          <p:cNvPr id="10" name="Marcador de pie de página 9"/>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4</a:t>
            </a:fld>
            <a:endParaRPr lang="es-P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5803898"/>
            <a:ext cx="9144000" cy="1054101"/>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27305" algn="ctr">
              <a:lnSpc>
                <a:spcPct val="100000"/>
              </a:lnSpc>
              <a:spcBef>
                <a:spcPts val="240"/>
              </a:spcBef>
            </a:pPr>
            <a:endParaRPr sz="1000" dirty="0">
              <a:latin typeface="Georgia"/>
              <a:cs typeface="Georgia"/>
            </a:endParaRPr>
          </a:p>
        </p:txBody>
      </p:sp>
      <p:sp>
        <p:nvSpPr>
          <p:cNvPr id="5" name="object 5"/>
          <p:cNvSpPr txBox="1">
            <a:spLocks noGrp="1"/>
          </p:cNvSpPr>
          <p:nvPr>
            <p:ph type="title"/>
          </p:nvPr>
        </p:nvSpPr>
        <p:spPr>
          <a:xfrm>
            <a:off x="561339" y="272097"/>
            <a:ext cx="5026660" cy="443711"/>
          </a:xfrm>
          <a:prstGeom prst="rect">
            <a:avLst/>
          </a:prstGeom>
        </p:spPr>
        <p:txBody>
          <a:bodyPr vert="horz" wrap="square" lIns="0" tIns="12700" rIns="0" bIns="0" rtlCol="0">
            <a:spAutoFit/>
          </a:bodyPr>
          <a:lstStyle/>
          <a:p>
            <a:pPr marL="12700">
              <a:lnSpc>
                <a:spcPct val="100000"/>
              </a:lnSpc>
              <a:spcBef>
                <a:spcPts val="100"/>
              </a:spcBef>
            </a:pPr>
            <a:r>
              <a:rPr dirty="0">
                <a:latin typeface="Arial" panose="020B0604020202020204" pitchFamily="34" charset="0"/>
                <a:cs typeface="Arial" panose="020B0604020202020204" pitchFamily="34" charset="0"/>
              </a:rPr>
              <a:t>FALLA ENTRE FASES</a:t>
            </a:r>
          </a:p>
        </p:txBody>
      </p:sp>
      <p:sp>
        <p:nvSpPr>
          <p:cNvPr id="6" name="object 6"/>
          <p:cNvSpPr/>
          <p:nvPr/>
        </p:nvSpPr>
        <p:spPr>
          <a:xfrm>
            <a:off x="2672079" y="834389"/>
            <a:ext cx="3648710" cy="4042411"/>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3566794" y="5071109"/>
            <a:ext cx="3443606" cy="259045"/>
          </a:xfrm>
          <a:prstGeom prst="rect">
            <a:avLst/>
          </a:prstGeom>
        </p:spPr>
        <p:txBody>
          <a:bodyPr vert="horz" wrap="square" lIns="0" tIns="12700" rIns="0" bIns="0" rtlCol="0">
            <a:spAutoFit/>
          </a:bodyPr>
          <a:lstStyle/>
          <a:p>
            <a:pPr marL="12700">
              <a:lnSpc>
                <a:spcPct val="100000"/>
              </a:lnSpc>
              <a:spcBef>
                <a:spcPts val="100"/>
              </a:spcBef>
            </a:pPr>
            <a:r>
              <a:rPr sz="1600" dirty="0" smtClean="0">
                <a:latin typeface="Arial" panose="020B0604020202020204" pitchFamily="34" charset="0"/>
                <a:cs typeface="Arial" panose="020B0604020202020204" pitchFamily="34" charset="0"/>
              </a:rPr>
              <a:t>Protection diferencial</a:t>
            </a:r>
            <a:r>
              <a:rPr lang="es-PE" sz="1600" dirty="0" smtClean="0">
                <a:latin typeface="Arial" panose="020B0604020202020204" pitchFamily="34" charset="0"/>
                <a:cs typeface="Arial" panose="020B0604020202020204" pitchFamily="34" charset="0"/>
              </a:rPr>
              <a:t> </a:t>
            </a:r>
            <a:r>
              <a:rPr sz="1600" dirty="0" smtClean="0">
                <a:latin typeface="Arial" panose="020B0604020202020204" pitchFamily="34" charset="0"/>
                <a:cs typeface="Arial" panose="020B0604020202020204" pitchFamily="34" charset="0"/>
              </a:rPr>
              <a:t>longitudinal</a:t>
            </a:r>
            <a:endParaRPr sz="1600" dirty="0">
              <a:latin typeface="Arial" panose="020B0604020202020204" pitchFamily="34" charset="0"/>
              <a:cs typeface="Arial" panose="020B0604020202020204" pitchFamily="34" charset="0"/>
            </a:endParaRPr>
          </a:p>
        </p:txBody>
      </p:sp>
      <p:sp>
        <p:nvSpPr>
          <p:cNvPr id="11" name="Marcador de pie de página 10"/>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5</a:t>
            </a:fld>
            <a:endParaRPr lang="es-P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5791200"/>
            <a:ext cx="9144000" cy="10668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27305" algn="ctr">
              <a:lnSpc>
                <a:spcPct val="100000"/>
              </a:lnSpc>
              <a:spcBef>
                <a:spcPts val="240"/>
              </a:spcBef>
            </a:pPr>
            <a:endParaRPr sz="1000" dirty="0">
              <a:latin typeface="Georgia"/>
              <a:cs typeface="Georgia"/>
            </a:endParaRPr>
          </a:p>
        </p:txBody>
      </p:sp>
      <p:sp>
        <p:nvSpPr>
          <p:cNvPr id="5" name="object 5"/>
          <p:cNvSpPr txBox="1"/>
          <p:nvPr/>
        </p:nvSpPr>
        <p:spPr>
          <a:xfrm>
            <a:off x="267333" y="770890"/>
            <a:ext cx="8876667" cy="4160113"/>
          </a:xfrm>
          <a:prstGeom prst="rect">
            <a:avLst/>
          </a:prstGeom>
        </p:spPr>
        <p:txBody>
          <a:bodyPr vert="horz" wrap="square" lIns="0" tIns="12700" rIns="0" bIns="0" rtlCol="0">
            <a:spAutoFit/>
          </a:bodyPr>
          <a:lstStyle/>
          <a:p>
            <a:pPr marL="111125" indent="-98425">
              <a:lnSpc>
                <a:spcPct val="100000"/>
              </a:lnSpc>
              <a:spcBef>
                <a:spcPts val="100"/>
              </a:spcBef>
              <a:buSzPct val="95454"/>
              <a:buFont typeface="Noto Sans CJK JP Regular"/>
              <a:buChar char="•"/>
              <a:tabLst>
                <a:tab pos="111760" algn="l"/>
              </a:tabLst>
            </a:pPr>
            <a:r>
              <a:rPr sz="2200" dirty="0" err="1">
                <a:solidFill>
                  <a:srgbClr val="FF6008"/>
                </a:solidFill>
                <a:latin typeface="Arial" panose="020B0604020202020204" pitchFamily="34" charset="0"/>
                <a:cs typeface="Arial" panose="020B0604020202020204" pitchFamily="34" charset="0"/>
              </a:rPr>
              <a:t>Falla</a:t>
            </a:r>
            <a:r>
              <a:rPr sz="2200" dirty="0">
                <a:solidFill>
                  <a:srgbClr val="FF6008"/>
                </a:solidFill>
                <a:latin typeface="Arial" panose="020B0604020202020204" pitchFamily="34" charset="0"/>
                <a:cs typeface="Arial" panose="020B0604020202020204" pitchFamily="34" charset="0"/>
              </a:rPr>
              <a:t> </a:t>
            </a:r>
            <a:r>
              <a:rPr sz="2200" dirty="0" err="1" smtClean="0">
                <a:solidFill>
                  <a:srgbClr val="FF6008"/>
                </a:solidFill>
                <a:latin typeface="Arial" panose="020B0604020202020204" pitchFamily="34" charset="0"/>
                <a:cs typeface="Arial" panose="020B0604020202020204" pitchFamily="34" charset="0"/>
              </a:rPr>
              <a:t>fase</a:t>
            </a:r>
            <a:r>
              <a:rPr sz="2200" dirty="0" smtClean="0">
                <a:solidFill>
                  <a:srgbClr val="FF6008"/>
                </a:solidFill>
                <a:latin typeface="Arial" panose="020B0604020202020204" pitchFamily="34" charset="0"/>
                <a:cs typeface="Arial" panose="020B0604020202020204" pitchFamily="34" charset="0"/>
              </a:rPr>
              <a:t>-tier</a:t>
            </a:r>
            <a:r>
              <a:rPr lang="es-PE" sz="2200" dirty="0" smtClean="0">
                <a:solidFill>
                  <a:srgbClr val="FF6008"/>
                </a:solidFill>
                <a:latin typeface="Arial" panose="020B0604020202020204" pitchFamily="34" charset="0"/>
                <a:cs typeface="Arial" panose="020B0604020202020204" pitchFamily="34" charset="0"/>
              </a:rPr>
              <a:t>r</a:t>
            </a:r>
            <a:r>
              <a:rPr sz="2200" dirty="0" smtClean="0">
                <a:solidFill>
                  <a:srgbClr val="FF6008"/>
                </a:solidFill>
                <a:latin typeface="Arial" panose="020B0604020202020204" pitchFamily="34" charset="0"/>
                <a:cs typeface="Arial" panose="020B0604020202020204" pitchFamily="34" charset="0"/>
              </a:rPr>
              <a:t>a</a:t>
            </a:r>
            <a:endParaRPr sz="2200" dirty="0">
              <a:latin typeface="Arial" panose="020B0604020202020204" pitchFamily="34" charset="0"/>
              <a:cs typeface="Arial" panose="020B0604020202020204" pitchFamily="34" charset="0"/>
            </a:endParaRPr>
          </a:p>
          <a:p>
            <a:pPr marL="114300" marR="13335" algn="just">
              <a:lnSpc>
                <a:spcPts val="2160"/>
              </a:lnSpc>
              <a:spcBef>
                <a:spcPts val="2380"/>
              </a:spcBef>
            </a:pPr>
            <a:r>
              <a:rPr sz="2000" dirty="0">
                <a:solidFill>
                  <a:srgbClr val="5E5E5E"/>
                </a:solidFill>
                <a:latin typeface="Arial" panose="020B0604020202020204" pitchFamily="34" charset="0"/>
                <a:cs typeface="Arial" panose="020B0604020202020204" pitchFamily="34" charset="0"/>
              </a:rPr>
              <a:t>El neutro del estator del generador normalmente se conecta a través de  un transformador en cuyo secundario se coloca una resistencia (</a:t>
            </a:r>
            <a:r>
              <a:rPr sz="2000" dirty="0" smtClean="0">
                <a:solidFill>
                  <a:srgbClr val="5E5E5E"/>
                </a:solidFill>
                <a:latin typeface="Arial" panose="020B0604020202020204" pitchFamily="34" charset="0"/>
                <a:cs typeface="Arial" panose="020B0604020202020204" pitchFamily="34" charset="0"/>
              </a:rPr>
              <a:t>Al</a:t>
            </a:r>
            <a:r>
              <a:rPr lang="es-PE" sz="2000" dirty="0" smtClean="0">
                <a:solidFill>
                  <a:srgbClr val="5E5E5E"/>
                </a:solidFill>
                <a:latin typeface="Arial" panose="020B0604020202020204" pitchFamily="34" charset="0"/>
                <a:cs typeface="Arial" panose="020B0604020202020204" pitchFamily="34" charset="0"/>
              </a:rPr>
              <a:t> </a:t>
            </a:r>
            <a:r>
              <a:rPr sz="2000" dirty="0" err="1" smtClean="0">
                <a:solidFill>
                  <a:srgbClr val="5E5E5E"/>
                </a:solidFill>
                <a:latin typeface="Arial" panose="020B0604020202020204" pitchFamily="34" charset="0"/>
                <a:cs typeface="Arial" panose="020B0604020202020204" pitchFamily="34" charset="0"/>
              </a:rPr>
              <a:t>colocarla</a:t>
            </a:r>
            <a:r>
              <a:rPr sz="2000" dirty="0" smtClean="0">
                <a:solidFill>
                  <a:srgbClr val="5E5E5E"/>
                </a:solidFill>
                <a:latin typeface="Arial" panose="020B0604020202020204" pitchFamily="34" charset="0"/>
                <a:cs typeface="Arial" panose="020B0604020202020204" pitchFamily="34" charset="0"/>
              </a:rPr>
              <a:t> </a:t>
            </a:r>
            <a:r>
              <a:rPr sz="2000" dirty="0">
                <a:solidFill>
                  <a:srgbClr val="5E5E5E"/>
                </a:solidFill>
                <a:latin typeface="Arial" panose="020B0604020202020204" pitchFamily="34" charset="0"/>
                <a:cs typeface="Arial" panose="020B0604020202020204" pitchFamily="34" charset="0"/>
              </a:rPr>
              <a:t>a través de un transformador se puede usar más pequeña) .</a:t>
            </a:r>
            <a:endParaRPr sz="2000" dirty="0">
              <a:latin typeface="Arial" panose="020B0604020202020204" pitchFamily="34" charset="0"/>
              <a:cs typeface="Arial" panose="020B0604020202020204" pitchFamily="34" charset="0"/>
            </a:endParaRPr>
          </a:p>
          <a:p>
            <a:pPr marL="114300" marR="12700" algn="just">
              <a:lnSpc>
                <a:spcPts val="2160"/>
              </a:lnSpc>
              <a:spcBef>
                <a:spcPts val="500"/>
              </a:spcBef>
            </a:pPr>
            <a:r>
              <a:rPr sz="2000" dirty="0">
                <a:solidFill>
                  <a:srgbClr val="5E5E5E"/>
                </a:solidFill>
                <a:latin typeface="Arial" panose="020B0604020202020204" pitchFamily="34" charset="0"/>
                <a:cs typeface="Arial" panose="020B0604020202020204" pitchFamily="34" charset="0"/>
              </a:rPr>
              <a:t>En algunos casos se usa un reactor en disposiciones resonantes para  </a:t>
            </a:r>
            <a:r>
              <a:rPr sz="2000" dirty="0" smtClean="0">
                <a:solidFill>
                  <a:srgbClr val="5E5E5E"/>
                </a:solidFill>
                <a:latin typeface="Arial" panose="020B0604020202020204" pitchFamily="34" charset="0"/>
                <a:cs typeface="Arial" panose="020B0604020202020204" pitchFamily="34" charset="0"/>
              </a:rPr>
              <a:t>tier</a:t>
            </a:r>
            <a:r>
              <a:rPr lang="es-PE" sz="2000" dirty="0" smtClean="0">
                <a:solidFill>
                  <a:srgbClr val="5E5E5E"/>
                </a:solidFill>
                <a:latin typeface="Arial" panose="020B0604020202020204" pitchFamily="34" charset="0"/>
                <a:cs typeface="Arial" panose="020B0604020202020204" pitchFamily="34" charset="0"/>
              </a:rPr>
              <a:t>r</a:t>
            </a:r>
            <a:r>
              <a:rPr sz="2000" dirty="0" smtClean="0">
                <a:solidFill>
                  <a:srgbClr val="5E5E5E"/>
                </a:solidFill>
                <a:latin typeface="Arial" panose="020B0604020202020204" pitchFamily="34" charset="0"/>
                <a:cs typeface="Arial" panose="020B0604020202020204" pitchFamily="34" charset="0"/>
              </a:rPr>
              <a:t>a</a:t>
            </a:r>
            <a:r>
              <a:rPr sz="2000" dirty="0">
                <a:solidFill>
                  <a:srgbClr val="5E5E5E"/>
                </a:solidFill>
                <a:latin typeface="Arial" panose="020B0604020202020204" pitchFamily="34" charset="0"/>
                <a:cs typeface="Arial" panose="020B0604020202020204" pitchFamily="34" charset="0"/>
              </a:rPr>
              <a:t>. Si el devanado de una fase ó cualquier equipo conectado a él  falla a </a:t>
            </a:r>
            <a:r>
              <a:rPr sz="2000" dirty="0" err="1" smtClean="0">
                <a:solidFill>
                  <a:srgbClr val="5E5E5E"/>
                </a:solidFill>
                <a:latin typeface="Arial" panose="020B0604020202020204" pitchFamily="34" charset="0"/>
                <a:cs typeface="Arial" panose="020B0604020202020204" pitchFamily="34" charset="0"/>
              </a:rPr>
              <a:t>tiera</a:t>
            </a:r>
            <a:r>
              <a:rPr sz="2000" dirty="0">
                <a:solidFill>
                  <a:srgbClr val="5E5E5E"/>
                </a:solidFill>
                <a:latin typeface="Arial" panose="020B0604020202020204" pitchFamily="34" charset="0"/>
                <a:cs typeface="Arial" panose="020B0604020202020204" pitchFamily="34" charset="0"/>
              </a:rPr>
              <a:t>, el voltaje del neutro, normalmente bajo podría aumentar</a:t>
            </a:r>
            <a:endParaRPr sz="2000" dirty="0">
              <a:latin typeface="Arial" panose="020B0604020202020204" pitchFamily="34" charset="0"/>
              <a:cs typeface="Arial" panose="020B0604020202020204" pitchFamily="34" charset="0"/>
            </a:endParaRPr>
          </a:p>
          <a:p>
            <a:pPr marL="85725">
              <a:lnSpc>
                <a:spcPts val="2130"/>
              </a:lnSpc>
            </a:pPr>
            <a:r>
              <a:rPr sz="2000" dirty="0">
                <a:solidFill>
                  <a:srgbClr val="5E5E5E"/>
                </a:solidFill>
                <a:latin typeface="Arial" panose="020B0604020202020204" pitchFamily="34" charset="0"/>
                <a:cs typeface="Arial" panose="020B0604020202020204" pitchFamily="34" charset="0"/>
              </a:rPr>
              <a:t>línea-neutro dependiendo de la localización de la falla.</a:t>
            </a:r>
            <a:endParaRPr sz="2000" dirty="0">
              <a:latin typeface="Arial" panose="020B0604020202020204" pitchFamily="34" charset="0"/>
              <a:cs typeface="Arial" panose="020B0604020202020204" pitchFamily="34" charset="0"/>
            </a:endParaRPr>
          </a:p>
          <a:p>
            <a:pPr marL="114300" marR="5080" algn="just">
              <a:lnSpc>
                <a:spcPts val="2160"/>
              </a:lnSpc>
              <a:spcBef>
                <a:spcPts val="480"/>
              </a:spcBef>
            </a:pPr>
            <a:r>
              <a:rPr sz="2000" dirty="0">
                <a:solidFill>
                  <a:srgbClr val="5E5E5E"/>
                </a:solidFill>
                <a:latin typeface="Arial" panose="020B0604020202020204" pitchFamily="34" charset="0"/>
                <a:cs typeface="Arial" panose="020B0604020202020204" pitchFamily="34" charset="0"/>
              </a:rPr>
              <a:t>El método usual de detección es por un relé de voltaje a lo largo de una  resistencia a </a:t>
            </a:r>
            <a:r>
              <a:rPr sz="2000" dirty="0" smtClean="0">
                <a:solidFill>
                  <a:srgbClr val="5E5E5E"/>
                </a:solidFill>
                <a:latin typeface="Arial" panose="020B0604020202020204" pitchFamily="34" charset="0"/>
                <a:cs typeface="Arial" panose="020B0604020202020204" pitchFamily="34" charset="0"/>
              </a:rPr>
              <a:t>tier</a:t>
            </a:r>
            <a:r>
              <a:rPr lang="es-PE" sz="2000" dirty="0" smtClean="0">
                <a:solidFill>
                  <a:srgbClr val="5E5E5E"/>
                </a:solidFill>
                <a:latin typeface="Arial" panose="020B0604020202020204" pitchFamily="34" charset="0"/>
                <a:cs typeface="Arial" panose="020B0604020202020204" pitchFamily="34" charset="0"/>
              </a:rPr>
              <a:t>r</a:t>
            </a:r>
            <a:r>
              <a:rPr sz="2000" dirty="0" smtClean="0">
                <a:solidFill>
                  <a:srgbClr val="5E5E5E"/>
                </a:solidFill>
                <a:latin typeface="Arial" panose="020B0604020202020204" pitchFamily="34" charset="0"/>
                <a:cs typeface="Arial" panose="020B0604020202020204" pitchFamily="34" charset="0"/>
              </a:rPr>
              <a:t>a</a:t>
            </a:r>
            <a:r>
              <a:rPr sz="2000" dirty="0">
                <a:solidFill>
                  <a:srgbClr val="5E5E5E"/>
                </a:solidFill>
                <a:latin typeface="Arial" panose="020B0604020202020204" pitchFamily="34" charset="0"/>
                <a:cs typeface="Arial" panose="020B0604020202020204" pitchFamily="34" charset="0"/>
              </a:rPr>
              <a:t>. Un relé de </a:t>
            </a:r>
            <a:r>
              <a:rPr sz="2000" dirty="0" err="1" smtClean="0">
                <a:solidFill>
                  <a:srgbClr val="5E5E5E"/>
                </a:solidFill>
                <a:latin typeface="Arial" panose="020B0604020202020204" pitchFamily="34" charset="0"/>
                <a:cs typeface="Arial" panose="020B0604020202020204" pitchFamily="34" charset="0"/>
              </a:rPr>
              <a:t>cor</a:t>
            </a:r>
            <a:r>
              <a:rPr lang="es-PE" sz="2000" dirty="0" smtClean="0">
                <a:solidFill>
                  <a:srgbClr val="5E5E5E"/>
                </a:solidFill>
                <a:latin typeface="Arial" panose="020B0604020202020204" pitchFamily="34" charset="0"/>
                <a:cs typeface="Arial" panose="020B0604020202020204" pitchFamily="34" charset="0"/>
              </a:rPr>
              <a:t>r</a:t>
            </a:r>
            <a:r>
              <a:rPr sz="2000" dirty="0" err="1" smtClean="0">
                <a:solidFill>
                  <a:srgbClr val="5E5E5E"/>
                </a:solidFill>
                <a:latin typeface="Arial" panose="020B0604020202020204" pitchFamily="34" charset="0"/>
                <a:cs typeface="Arial" panose="020B0604020202020204" pitchFamily="34" charset="0"/>
              </a:rPr>
              <a:t>iente</a:t>
            </a:r>
            <a:r>
              <a:rPr sz="2000" dirty="0" smtClean="0">
                <a:solidFill>
                  <a:srgbClr val="5E5E5E"/>
                </a:solidFill>
                <a:latin typeface="Arial" panose="020B0604020202020204" pitchFamily="34" charset="0"/>
                <a:cs typeface="Arial" panose="020B0604020202020204" pitchFamily="34" charset="0"/>
              </a:rPr>
              <a:t> </a:t>
            </a:r>
            <a:r>
              <a:rPr sz="2000" dirty="0">
                <a:solidFill>
                  <a:srgbClr val="5E5E5E"/>
                </a:solidFill>
                <a:latin typeface="Arial" panose="020B0604020202020204" pitchFamily="34" charset="0"/>
                <a:cs typeface="Arial" panose="020B0604020202020204" pitchFamily="34" charset="0"/>
              </a:rPr>
              <a:t>se usa algunas veces en lugar  de un relé de voltaje, ó como respaldo. El relé debería tener un nivel de  detección a la frecuencia de línea tan  baja como sea posible para  reducir la zona desprotegida en el extremo neutro de los devanados</a:t>
            </a:r>
            <a:r>
              <a:rPr sz="1800" dirty="0">
                <a:solidFill>
                  <a:srgbClr val="5E5E5E"/>
                </a:solidFill>
                <a:latin typeface="Arial" panose="020B0604020202020204" pitchFamily="34" charset="0"/>
                <a:cs typeface="Arial" panose="020B0604020202020204" pitchFamily="34" charset="0"/>
              </a:rPr>
              <a:t>.</a:t>
            </a:r>
            <a:endParaRPr sz="1800" dirty="0">
              <a:latin typeface="Arial" panose="020B0604020202020204" pitchFamily="34" charset="0"/>
              <a:cs typeface="Arial" panose="020B0604020202020204" pitchFamily="34" charset="0"/>
            </a:endParaRPr>
          </a:p>
        </p:txBody>
      </p:sp>
      <p:sp>
        <p:nvSpPr>
          <p:cNvPr id="6" name="object 6"/>
          <p:cNvSpPr txBox="1">
            <a:spLocks noGrp="1"/>
          </p:cNvSpPr>
          <p:nvPr>
            <p:ph type="title"/>
          </p:nvPr>
        </p:nvSpPr>
        <p:spPr>
          <a:xfrm>
            <a:off x="267334" y="113578"/>
            <a:ext cx="8609331" cy="443711"/>
          </a:xfrm>
          <a:prstGeom prst="rect">
            <a:avLst/>
          </a:prstGeom>
        </p:spPr>
        <p:txBody>
          <a:bodyPr vert="horz" wrap="square" lIns="0" tIns="12700" rIns="0" bIns="0" rtlCol="0">
            <a:spAutoFit/>
          </a:bodyPr>
          <a:lstStyle/>
          <a:p>
            <a:pPr marL="12700">
              <a:lnSpc>
                <a:spcPct val="100000"/>
              </a:lnSpc>
              <a:spcBef>
                <a:spcPts val="100"/>
              </a:spcBef>
            </a:pPr>
            <a:r>
              <a:rPr dirty="0">
                <a:latin typeface="Arial" panose="020B0604020202020204" pitchFamily="34" charset="0"/>
                <a:cs typeface="Arial" panose="020B0604020202020204" pitchFamily="34" charset="0"/>
              </a:rPr>
              <a:t>PROTECCIÓN CONTRA FALLAS INTERNAS</a:t>
            </a:r>
          </a:p>
        </p:txBody>
      </p:sp>
      <p:sp>
        <p:nvSpPr>
          <p:cNvPr id="10" name="Marcador de pie de página 9"/>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6</a:t>
            </a:fld>
            <a:endParaRPr lang="es-P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5791200"/>
            <a:ext cx="9144000" cy="10668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27305" algn="ctr">
              <a:lnSpc>
                <a:spcPct val="100000"/>
              </a:lnSpc>
              <a:spcBef>
                <a:spcPts val="240"/>
              </a:spcBef>
            </a:pPr>
            <a:endParaRPr sz="1000" dirty="0">
              <a:latin typeface="Georgia"/>
              <a:cs typeface="Georgia"/>
            </a:endParaRPr>
          </a:p>
        </p:txBody>
      </p:sp>
      <p:sp>
        <p:nvSpPr>
          <p:cNvPr id="5" name="object 5"/>
          <p:cNvSpPr txBox="1">
            <a:spLocks noGrp="1"/>
          </p:cNvSpPr>
          <p:nvPr>
            <p:ph type="title"/>
          </p:nvPr>
        </p:nvSpPr>
        <p:spPr>
          <a:xfrm>
            <a:off x="535940" y="414020"/>
            <a:ext cx="4569460" cy="505267"/>
          </a:xfrm>
          <a:prstGeom prst="rect">
            <a:avLst/>
          </a:prstGeom>
        </p:spPr>
        <p:txBody>
          <a:bodyPr vert="horz" wrap="square" lIns="0" tIns="12700" rIns="0" bIns="0" rtlCol="0">
            <a:spAutoFit/>
          </a:bodyPr>
          <a:lstStyle/>
          <a:p>
            <a:pPr marL="12700">
              <a:lnSpc>
                <a:spcPct val="100000"/>
              </a:lnSpc>
              <a:spcBef>
                <a:spcPts val="100"/>
              </a:spcBef>
            </a:pPr>
            <a:r>
              <a:rPr sz="3200" dirty="0" err="1">
                <a:latin typeface="Arial" panose="020B0604020202020204" pitchFamily="34" charset="0"/>
                <a:cs typeface="Arial" panose="020B0604020202020204" pitchFamily="34" charset="0"/>
              </a:rPr>
              <a:t>Falla</a:t>
            </a:r>
            <a:r>
              <a:rPr sz="3200" dirty="0">
                <a:latin typeface="Arial" panose="020B0604020202020204" pitchFamily="34" charset="0"/>
                <a:cs typeface="Arial" panose="020B0604020202020204" pitchFamily="34" charset="0"/>
              </a:rPr>
              <a:t> </a:t>
            </a:r>
            <a:r>
              <a:rPr sz="3200" dirty="0" err="1" smtClean="0">
                <a:latin typeface="Arial" panose="020B0604020202020204" pitchFamily="34" charset="0"/>
                <a:cs typeface="Arial" panose="020B0604020202020204" pitchFamily="34" charset="0"/>
              </a:rPr>
              <a:t>fase</a:t>
            </a:r>
            <a:r>
              <a:rPr sz="3200" dirty="0" smtClean="0">
                <a:latin typeface="Arial" panose="020B0604020202020204" pitchFamily="34" charset="0"/>
                <a:cs typeface="Arial" panose="020B0604020202020204" pitchFamily="34" charset="0"/>
              </a:rPr>
              <a:t>-tier</a:t>
            </a:r>
            <a:r>
              <a:rPr lang="es-PE" sz="3200" dirty="0" smtClean="0">
                <a:latin typeface="Arial" panose="020B0604020202020204" pitchFamily="34" charset="0"/>
                <a:cs typeface="Arial" panose="020B0604020202020204" pitchFamily="34" charset="0"/>
              </a:rPr>
              <a:t>r</a:t>
            </a:r>
            <a:r>
              <a:rPr sz="3200" dirty="0" smtClean="0">
                <a:latin typeface="Arial" panose="020B0604020202020204" pitchFamily="34" charset="0"/>
                <a:cs typeface="Arial" panose="020B0604020202020204" pitchFamily="34" charset="0"/>
              </a:rPr>
              <a:t>a</a:t>
            </a:r>
            <a:endParaRPr sz="3200" dirty="0">
              <a:latin typeface="Arial" panose="020B0604020202020204" pitchFamily="34" charset="0"/>
              <a:cs typeface="Arial" panose="020B0604020202020204" pitchFamily="34" charset="0"/>
            </a:endParaRPr>
          </a:p>
        </p:txBody>
      </p:sp>
      <p:sp>
        <p:nvSpPr>
          <p:cNvPr id="6" name="object 6"/>
          <p:cNvSpPr txBox="1"/>
          <p:nvPr/>
        </p:nvSpPr>
        <p:spPr>
          <a:xfrm>
            <a:off x="0" y="1240342"/>
            <a:ext cx="8763000" cy="3526606"/>
          </a:xfrm>
          <a:prstGeom prst="rect">
            <a:avLst/>
          </a:prstGeom>
        </p:spPr>
        <p:txBody>
          <a:bodyPr vert="horz" wrap="square" lIns="0" tIns="12700" rIns="0" bIns="0" rtlCol="0">
            <a:spAutoFit/>
          </a:bodyPr>
          <a:lstStyle/>
          <a:p>
            <a:pPr marL="355600" marR="203200" indent="1588" algn="just">
              <a:lnSpc>
                <a:spcPct val="100000"/>
              </a:lnSpc>
              <a:spcBef>
                <a:spcPts val="100"/>
              </a:spcBef>
              <a:tabLst>
                <a:tab pos="6106795" algn="l"/>
              </a:tabLst>
            </a:pPr>
            <a:r>
              <a:rPr sz="2000" dirty="0">
                <a:solidFill>
                  <a:srgbClr val="5E5E5E"/>
                </a:solidFill>
                <a:latin typeface="Arial" panose="020B0604020202020204" pitchFamily="34" charset="0"/>
                <a:cs typeface="Arial" panose="020B0604020202020204" pitchFamily="34" charset="0"/>
              </a:rPr>
              <a:t>La protección diferencial de </a:t>
            </a:r>
            <a:r>
              <a:rPr sz="2000" dirty="0" smtClean="0">
                <a:solidFill>
                  <a:srgbClr val="5E5E5E"/>
                </a:solidFill>
                <a:latin typeface="Arial" panose="020B0604020202020204" pitchFamily="34" charset="0"/>
                <a:cs typeface="Arial" panose="020B0604020202020204" pitchFamily="34" charset="0"/>
              </a:rPr>
              <a:t>tier</a:t>
            </a:r>
            <a:r>
              <a:rPr lang="es-PE" sz="2000" dirty="0" smtClean="0">
                <a:solidFill>
                  <a:srgbClr val="5E5E5E"/>
                </a:solidFill>
                <a:latin typeface="Arial" panose="020B0604020202020204" pitchFamily="34" charset="0"/>
                <a:cs typeface="Arial" panose="020B0604020202020204" pitchFamily="34" charset="0"/>
              </a:rPr>
              <a:t>r</a:t>
            </a:r>
            <a:r>
              <a:rPr sz="2000" dirty="0" smtClean="0">
                <a:solidFill>
                  <a:srgbClr val="5E5E5E"/>
                </a:solidFill>
                <a:latin typeface="Arial" panose="020B0604020202020204" pitchFamily="34" charset="0"/>
                <a:cs typeface="Arial" panose="020B0604020202020204" pitchFamily="34" charset="0"/>
              </a:rPr>
              <a:t>a </a:t>
            </a:r>
            <a:r>
              <a:rPr sz="2000" dirty="0">
                <a:solidFill>
                  <a:srgbClr val="5E5E5E"/>
                </a:solidFill>
                <a:latin typeface="Arial" panose="020B0604020202020204" pitchFamily="34" charset="0"/>
                <a:cs typeface="Arial" panose="020B0604020202020204" pitchFamily="34" charset="0"/>
              </a:rPr>
              <a:t>se usa en máquinas de mayor  importancia. Para limitar la </a:t>
            </a:r>
            <a:r>
              <a:rPr sz="2000" dirty="0" err="1" smtClean="0">
                <a:solidFill>
                  <a:srgbClr val="5E5E5E"/>
                </a:solidFill>
                <a:latin typeface="Arial" panose="020B0604020202020204" pitchFamily="34" charset="0"/>
                <a:cs typeface="Arial" panose="020B0604020202020204" pitchFamily="34" charset="0"/>
              </a:rPr>
              <a:t>cor</a:t>
            </a:r>
            <a:r>
              <a:rPr lang="es-PE" sz="2000" dirty="0" smtClean="0">
                <a:solidFill>
                  <a:srgbClr val="5E5E5E"/>
                </a:solidFill>
                <a:latin typeface="Arial" panose="020B0604020202020204" pitchFamily="34" charset="0"/>
                <a:cs typeface="Arial" panose="020B0604020202020204" pitchFamily="34" charset="0"/>
              </a:rPr>
              <a:t>r</a:t>
            </a:r>
            <a:r>
              <a:rPr sz="2000" dirty="0" err="1" smtClean="0">
                <a:solidFill>
                  <a:srgbClr val="5E5E5E"/>
                </a:solidFill>
                <a:latin typeface="Arial" panose="020B0604020202020204" pitchFamily="34" charset="0"/>
                <a:cs typeface="Arial" panose="020B0604020202020204" pitchFamily="34" charset="0"/>
              </a:rPr>
              <a:t>iente</a:t>
            </a:r>
            <a:r>
              <a:rPr sz="2000" dirty="0" smtClean="0">
                <a:solidFill>
                  <a:srgbClr val="5E5E5E"/>
                </a:solidFill>
                <a:latin typeface="Arial" panose="020B0604020202020204" pitchFamily="34" charset="0"/>
                <a:cs typeface="Arial" panose="020B0604020202020204" pitchFamily="34" charset="0"/>
              </a:rPr>
              <a:t> </a:t>
            </a:r>
            <a:r>
              <a:rPr sz="2000" dirty="0">
                <a:solidFill>
                  <a:srgbClr val="5E5E5E"/>
                </a:solidFill>
                <a:latin typeface="Arial" panose="020B0604020202020204" pitchFamily="34" charset="0"/>
                <a:cs typeface="Arial" panose="020B0604020202020204" pitchFamily="34" charset="0"/>
              </a:rPr>
              <a:t>de </a:t>
            </a:r>
            <a:r>
              <a:rPr sz="2000" dirty="0" smtClean="0">
                <a:solidFill>
                  <a:srgbClr val="5E5E5E"/>
                </a:solidFill>
                <a:latin typeface="Arial" panose="020B0604020202020204" pitchFamily="34" charset="0"/>
                <a:cs typeface="Arial" panose="020B0604020202020204" pitchFamily="34" charset="0"/>
              </a:rPr>
              <a:t>tier</a:t>
            </a:r>
            <a:r>
              <a:rPr lang="es-PE" sz="2000" dirty="0" smtClean="0">
                <a:solidFill>
                  <a:srgbClr val="5E5E5E"/>
                </a:solidFill>
                <a:latin typeface="Arial" panose="020B0604020202020204" pitchFamily="34" charset="0"/>
                <a:cs typeface="Arial" panose="020B0604020202020204" pitchFamily="34" charset="0"/>
              </a:rPr>
              <a:t>r</a:t>
            </a:r>
            <a:r>
              <a:rPr sz="2000" dirty="0" smtClean="0">
                <a:solidFill>
                  <a:srgbClr val="5E5E5E"/>
                </a:solidFill>
                <a:latin typeface="Arial" panose="020B0604020202020204" pitchFamily="34" charset="0"/>
                <a:cs typeface="Arial" panose="020B0604020202020204" pitchFamily="34" charset="0"/>
              </a:rPr>
              <a:t>a </a:t>
            </a:r>
            <a:r>
              <a:rPr sz="2000" dirty="0">
                <a:solidFill>
                  <a:srgbClr val="5E5E5E"/>
                </a:solidFill>
                <a:latin typeface="Arial" panose="020B0604020202020204" pitchFamily="34" charset="0"/>
                <a:cs typeface="Arial" panose="020B0604020202020204" pitchFamily="34" charset="0"/>
              </a:rPr>
              <a:t>se acostumbra  conectar  una  impedancia  al  neutro  que debe limitar	la </a:t>
            </a:r>
            <a:r>
              <a:rPr sz="2000" dirty="0" err="1" smtClean="0">
                <a:solidFill>
                  <a:srgbClr val="5E5E5E"/>
                </a:solidFill>
                <a:latin typeface="Arial" panose="020B0604020202020204" pitchFamily="34" charset="0"/>
                <a:cs typeface="Arial" panose="020B0604020202020204" pitchFamily="34" charset="0"/>
              </a:rPr>
              <a:t>cor</a:t>
            </a:r>
            <a:r>
              <a:rPr lang="es-PE" sz="2000" dirty="0" smtClean="0">
                <a:solidFill>
                  <a:srgbClr val="5E5E5E"/>
                </a:solidFill>
                <a:latin typeface="Arial" panose="020B0604020202020204" pitchFamily="34" charset="0"/>
                <a:cs typeface="Arial" panose="020B0604020202020204" pitchFamily="34" charset="0"/>
              </a:rPr>
              <a:t>riente</a:t>
            </a:r>
            <a:r>
              <a:rPr sz="2000" dirty="0" smtClean="0">
                <a:solidFill>
                  <a:srgbClr val="5E5E5E"/>
                </a:solidFill>
                <a:latin typeface="Arial" panose="020B0604020202020204" pitchFamily="34" charset="0"/>
                <a:cs typeface="Arial" panose="020B0604020202020204" pitchFamily="34" charset="0"/>
              </a:rPr>
              <a:t> </a:t>
            </a:r>
            <a:r>
              <a:rPr sz="2000" dirty="0">
                <a:solidFill>
                  <a:srgbClr val="5E5E5E"/>
                </a:solidFill>
                <a:latin typeface="Arial" panose="020B0604020202020204" pitchFamily="34" charset="0"/>
                <a:cs typeface="Arial" panose="020B0604020202020204" pitchFamily="34" charset="0"/>
              </a:rPr>
              <a:t>a  menos de 25 amperios.</a:t>
            </a:r>
            <a:endParaRPr sz="2000" dirty="0">
              <a:latin typeface="Arial" panose="020B0604020202020204" pitchFamily="34" charset="0"/>
              <a:cs typeface="Arial" panose="020B0604020202020204" pitchFamily="34" charset="0"/>
            </a:endParaRPr>
          </a:p>
          <a:p>
            <a:pPr marL="355600" marR="33020" indent="1588" algn="just">
              <a:lnSpc>
                <a:spcPct val="100099"/>
              </a:lnSpc>
              <a:spcBef>
                <a:spcPts val="495"/>
              </a:spcBef>
            </a:pPr>
            <a:r>
              <a:rPr sz="2000" dirty="0">
                <a:solidFill>
                  <a:srgbClr val="5E5E5E"/>
                </a:solidFill>
                <a:latin typeface="Arial" panose="020B0604020202020204" pitchFamily="34" charset="0"/>
                <a:cs typeface="Arial" panose="020B0604020202020204" pitchFamily="34" charset="0"/>
              </a:rPr>
              <a:t>El criterio usual basado en la capacitancia del circuito normalmente  resultará en menos de 10 A. El relé de falla a </a:t>
            </a:r>
            <a:r>
              <a:rPr sz="2000" dirty="0" smtClean="0">
                <a:solidFill>
                  <a:srgbClr val="5E5E5E"/>
                </a:solidFill>
                <a:latin typeface="Arial" panose="020B0604020202020204" pitchFamily="34" charset="0"/>
                <a:cs typeface="Arial" panose="020B0604020202020204" pitchFamily="34" charset="0"/>
              </a:rPr>
              <a:t>tier</a:t>
            </a:r>
            <a:r>
              <a:rPr lang="es-PE" sz="2000" dirty="0" smtClean="0">
                <a:solidFill>
                  <a:srgbClr val="5E5E5E"/>
                </a:solidFill>
                <a:latin typeface="Arial" panose="020B0604020202020204" pitchFamily="34" charset="0"/>
                <a:cs typeface="Arial" panose="020B0604020202020204" pitchFamily="34" charset="0"/>
              </a:rPr>
              <a:t>r</a:t>
            </a:r>
            <a:r>
              <a:rPr sz="2000" dirty="0" smtClean="0">
                <a:solidFill>
                  <a:srgbClr val="5E5E5E"/>
                </a:solidFill>
                <a:latin typeface="Arial" panose="020B0604020202020204" pitchFamily="34" charset="0"/>
                <a:cs typeface="Arial" panose="020B0604020202020204" pitchFamily="34" charset="0"/>
              </a:rPr>
              <a:t>a </a:t>
            </a:r>
            <a:r>
              <a:rPr sz="2000" dirty="0">
                <a:solidFill>
                  <a:srgbClr val="5E5E5E"/>
                </a:solidFill>
                <a:latin typeface="Arial" panose="020B0604020202020204" pitchFamily="34" charset="0"/>
                <a:cs typeface="Arial" panose="020B0604020202020204" pitchFamily="34" charset="0"/>
              </a:rPr>
              <a:t>del estator debe  conectarse para disparar la unidad en unos segundos, buscando  coordinarlo con los otros relés.</a:t>
            </a:r>
            <a:endParaRPr sz="2000" dirty="0">
              <a:latin typeface="Arial" panose="020B0604020202020204" pitchFamily="34" charset="0"/>
              <a:cs typeface="Arial" panose="020B0604020202020204" pitchFamily="34" charset="0"/>
            </a:endParaRPr>
          </a:p>
          <a:p>
            <a:pPr marL="355600" marR="5080" indent="1588" algn="just">
              <a:lnSpc>
                <a:spcPct val="100000"/>
              </a:lnSpc>
              <a:spcBef>
                <a:spcPts val="500"/>
              </a:spcBef>
            </a:pPr>
            <a:r>
              <a:rPr sz="2000" dirty="0">
                <a:solidFill>
                  <a:srgbClr val="5E5E5E"/>
                </a:solidFill>
                <a:latin typeface="Arial" panose="020B0604020202020204" pitchFamily="34" charset="0"/>
                <a:cs typeface="Arial" panose="020B0604020202020204" pitchFamily="34" charset="0"/>
              </a:rPr>
              <a:t>Cuando el transformador del generador tiene un devanado sin </a:t>
            </a:r>
            <a:r>
              <a:rPr sz="2000" dirty="0" err="1" smtClean="0">
                <a:solidFill>
                  <a:srgbClr val="5E5E5E"/>
                </a:solidFill>
                <a:latin typeface="Arial" panose="020B0604020202020204" pitchFamily="34" charset="0"/>
                <a:cs typeface="Arial" panose="020B0604020202020204" pitchFamily="34" charset="0"/>
              </a:rPr>
              <a:t>ater</a:t>
            </a:r>
            <a:r>
              <a:rPr lang="es-PE" sz="2000" dirty="0" smtClean="0">
                <a:solidFill>
                  <a:srgbClr val="5E5E5E"/>
                </a:solidFill>
                <a:latin typeface="Arial" panose="020B0604020202020204" pitchFamily="34" charset="0"/>
                <a:cs typeface="Arial" panose="020B0604020202020204" pitchFamily="34" charset="0"/>
              </a:rPr>
              <a:t>r</a:t>
            </a:r>
            <a:r>
              <a:rPr sz="2000" dirty="0" err="1" smtClean="0">
                <a:solidFill>
                  <a:srgbClr val="5E5E5E"/>
                </a:solidFill>
                <a:latin typeface="Arial" panose="020B0604020202020204" pitchFamily="34" charset="0"/>
                <a:cs typeface="Arial" panose="020B0604020202020204" pitchFamily="34" charset="0"/>
              </a:rPr>
              <a:t>izar</a:t>
            </a:r>
            <a:r>
              <a:rPr sz="2000" dirty="0" smtClean="0">
                <a:solidFill>
                  <a:srgbClr val="5E5E5E"/>
                </a:solidFill>
                <a:latin typeface="Arial" panose="020B0604020202020204" pitchFamily="34" charset="0"/>
                <a:cs typeface="Arial" panose="020B0604020202020204" pitchFamily="34" charset="0"/>
              </a:rPr>
              <a:t>  </a:t>
            </a:r>
            <a:r>
              <a:rPr sz="2000" dirty="0">
                <a:solidFill>
                  <a:srgbClr val="5E5E5E"/>
                </a:solidFill>
                <a:latin typeface="Arial" panose="020B0604020202020204" pitchFamily="34" charset="0"/>
                <a:cs typeface="Arial" panose="020B0604020202020204" pitchFamily="34" charset="0"/>
              </a:rPr>
              <a:t>o sin neutro (Trifilar), no tiene que coordinarse con otro relé, razón  por la cual el disparo puede ser instantáneo.</a:t>
            </a:r>
            <a:endParaRPr sz="2000" dirty="0">
              <a:latin typeface="Arial" panose="020B0604020202020204" pitchFamily="34" charset="0"/>
              <a:cs typeface="Arial" panose="020B0604020202020204" pitchFamily="34" charset="0"/>
            </a:endParaRPr>
          </a:p>
        </p:txBody>
      </p:sp>
      <p:sp>
        <p:nvSpPr>
          <p:cNvPr id="10" name="Marcador de pie de página 9"/>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7</a:t>
            </a:fld>
            <a:endParaRPr lang="es-P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5791200"/>
            <a:ext cx="9144000" cy="10668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97790">
              <a:lnSpc>
                <a:spcPct val="100000"/>
              </a:lnSpc>
              <a:spcBef>
                <a:spcPts val="240"/>
              </a:spcBef>
            </a:pPr>
            <a:endParaRPr sz="1000" dirty="0">
              <a:latin typeface="Georgia"/>
              <a:cs typeface="Georgia"/>
            </a:endParaRPr>
          </a:p>
        </p:txBody>
      </p:sp>
      <p:sp>
        <p:nvSpPr>
          <p:cNvPr id="5" name="object 5"/>
          <p:cNvSpPr txBox="1">
            <a:spLocks noGrp="1"/>
          </p:cNvSpPr>
          <p:nvPr>
            <p:ph type="title"/>
          </p:nvPr>
        </p:nvSpPr>
        <p:spPr>
          <a:xfrm>
            <a:off x="535940" y="414020"/>
            <a:ext cx="4112260" cy="505267"/>
          </a:xfrm>
          <a:prstGeom prst="rect">
            <a:avLst/>
          </a:prstGeom>
        </p:spPr>
        <p:txBody>
          <a:bodyPr vert="horz" wrap="square" lIns="0" tIns="12700" rIns="0" bIns="0" rtlCol="0">
            <a:spAutoFit/>
          </a:bodyPr>
          <a:lstStyle/>
          <a:p>
            <a:pPr marL="12700">
              <a:lnSpc>
                <a:spcPct val="100000"/>
              </a:lnSpc>
              <a:spcBef>
                <a:spcPts val="100"/>
              </a:spcBef>
            </a:pPr>
            <a:r>
              <a:rPr sz="3200" dirty="0" err="1" smtClean="0">
                <a:latin typeface="Arial" panose="020B0604020202020204" pitchFamily="34" charset="0"/>
                <a:cs typeface="Arial" panose="020B0604020202020204" pitchFamily="34" charset="0"/>
              </a:rPr>
              <a:t>Falla</a:t>
            </a:r>
            <a:r>
              <a:rPr lang="es-PE" sz="3200" dirty="0" smtClean="0">
                <a:latin typeface="Arial" panose="020B0604020202020204" pitchFamily="34" charset="0"/>
                <a:cs typeface="Arial" panose="020B0604020202020204" pitchFamily="34" charset="0"/>
              </a:rPr>
              <a:t>:</a:t>
            </a:r>
            <a:r>
              <a:rPr sz="3200" dirty="0" smtClean="0">
                <a:latin typeface="Arial" panose="020B0604020202020204" pitchFamily="34" charset="0"/>
                <a:cs typeface="Arial" panose="020B0604020202020204" pitchFamily="34" charset="0"/>
              </a:rPr>
              <a:t> </a:t>
            </a:r>
            <a:r>
              <a:rPr sz="3200" dirty="0" err="1" smtClean="0">
                <a:latin typeface="Arial" panose="020B0604020202020204" pitchFamily="34" charset="0"/>
                <a:cs typeface="Arial" panose="020B0604020202020204" pitchFamily="34" charset="0"/>
              </a:rPr>
              <a:t>fase</a:t>
            </a:r>
            <a:r>
              <a:rPr sz="3200" dirty="0" smtClean="0">
                <a:latin typeface="Arial" panose="020B0604020202020204" pitchFamily="34" charset="0"/>
                <a:cs typeface="Arial" panose="020B0604020202020204" pitchFamily="34" charset="0"/>
              </a:rPr>
              <a:t>-tier</a:t>
            </a:r>
            <a:r>
              <a:rPr lang="es-PE" sz="3200" dirty="0" smtClean="0">
                <a:latin typeface="Arial" panose="020B0604020202020204" pitchFamily="34" charset="0"/>
                <a:cs typeface="Arial" panose="020B0604020202020204" pitchFamily="34" charset="0"/>
              </a:rPr>
              <a:t>r</a:t>
            </a:r>
            <a:r>
              <a:rPr sz="3200" dirty="0" smtClean="0">
                <a:latin typeface="Arial" panose="020B0604020202020204" pitchFamily="34" charset="0"/>
                <a:cs typeface="Arial" panose="020B0604020202020204" pitchFamily="34" charset="0"/>
              </a:rPr>
              <a:t>a</a:t>
            </a:r>
            <a:endParaRPr sz="3200" dirty="0">
              <a:latin typeface="Arial" panose="020B0604020202020204" pitchFamily="34" charset="0"/>
              <a:cs typeface="Arial" panose="020B0604020202020204" pitchFamily="34" charset="0"/>
            </a:endParaRPr>
          </a:p>
        </p:txBody>
      </p:sp>
      <p:sp>
        <p:nvSpPr>
          <p:cNvPr id="6" name="object 6"/>
          <p:cNvSpPr/>
          <p:nvPr/>
        </p:nvSpPr>
        <p:spPr>
          <a:xfrm>
            <a:off x="2610138" y="1087019"/>
            <a:ext cx="3499932" cy="3934856"/>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3581400" y="5060084"/>
            <a:ext cx="3312160" cy="259045"/>
          </a:xfrm>
          <a:prstGeom prst="rect">
            <a:avLst/>
          </a:prstGeom>
        </p:spPr>
        <p:txBody>
          <a:bodyPr vert="horz" wrap="square" lIns="0" tIns="12700" rIns="0" bIns="0" rtlCol="0">
            <a:spAutoFit/>
          </a:bodyPr>
          <a:lstStyle/>
          <a:p>
            <a:pPr marL="12700">
              <a:lnSpc>
                <a:spcPct val="100000"/>
              </a:lnSpc>
              <a:spcBef>
                <a:spcPts val="100"/>
              </a:spcBef>
            </a:pPr>
            <a:r>
              <a:rPr sz="1600" dirty="0">
                <a:latin typeface="Arial" panose="020B0604020202020204" pitchFamily="34" charset="0"/>
                <a:cs typeface="Arial" panose="020B0604020202020204" pitchFamily="34" charset="0"/>
              </a:rPr>
              <a:t>Protección d iferenciald e tierra</a:t>
            </a:r>
          </a:p>
        </p:txBody>
      </p:sp>
      <p:sp>
        <p:nvSpPr>
          <p:cNvPr id="11" name="Marcador de pie de página 10"/>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8</a:t>
            </a:fld>
            <a:endParaRPr lang="es-P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5791200"/>
            <a:ext cx="9144000" cy="10668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97790">
              <a:lnSpc>
                <a:spcPct val="100000"/>
              </a:lnSpc>
              <a:spcBef>
                <a:spcPts val="240"/>
              </a:spcBef>
            </a:pPr>
            <a:endParaRPr sz="1000" dirty="0">
              <a:latin typeface="Georgia"/>
              <a:cs typeface="Georgia"/>
            </a:endParaRPr>
          </a:p>
        </p:txBody>
      </p:sp>
      <p:sp>
        <p:nvSpPr>
          <p:cNvPr id="5" name="object 5"/>
          <p:cNvSpPr txBox="1"/>
          <p:nvPr/>
        </p:nvSpPr>
        <p:spPr>
          <a:xfrm>
            <a:off x="228600" y="829849"/>
            <a:ext cx="8763000" cy="2537874"/>
          </a:xfrm>
          <a:prstGeom prst="rect">
            <a:avLst/>
          </a:prstGeom>
        </p:spPr>
        <p:txBody>
          <a:bodyPr vert="horz" wrap="square" lIns="0" tIns="163830" rIns="0" bIns="0" rtlCol="0">
            <a:spAutoFit/>
          </a:bodyPr>
          <a:lstStyle/>
          <a:p>
            <a:pPr marL="102235" indent="-89535">
              <a:lnSpc>
                <a:spcPct val="100000"/>
              </a:lnSpc>
              <a:spcBef>
                <a:spcPts val="1290"/>
              </a:spcBef>
              <a:buSzPct val="95000"/>
              <a:buFont typeface="Noto Sans CJK JP Regular"/>
              <a:buChar char="•"/>
              <a:tabLst>
                <a:tab pos="102870" algn="l"/>
              </a:tabLst>
            </a:pPr>
            <a:r>
              <a:rPr sz="2000" dirty="0">
                <a:solidFill>
                  <a:srgbClr val="E56F14"/>
                </a:solidFill>
                <a:latin typeface="Arial" panose="020B0604020202020204" pitchFamily="34" charset="0"/>
                <a:cs typeface="Arial" panose="020B0604020202020204" pitchFamily="34" charset="0"/>
              </a:rPr>
              <a:t>Falla entre espiras</a:t>
            </a:r>
            <a:endParaRPr sz="2000" dirty="0">
              <a:latin typeface="Arial" panose="020B0604020202020204" pitchFamily="34" charset="0"/>
              <a:cs typeface="Arial" panose="020B0604020202020204" pitchFamily="34" charset="0"/>
            </a:endParaRPr>
          </a:p>
          <a:p>
            <a:pPr marL="254000" marR="5080" indent="17463" algn="just">
              <a:lnSpc>
                <a:spcPct val="100000"/>
              </a:lnSpc>
              <a:spcBef>
                <a:spcPts val="1190"/>
              </a:spcBef>
            </a:pPr>
            <a:r>
              <a:rPr sz="2000" dirty="0">
                <a:solidFill>
                  <a:srgbClr val="5E5E5E"/>
                </a:solidFill>
                <a:latin typeface="Arial" panose="020B0604020202020204" pitchFamily="34" charset="0"/>
                <a:cs typeface="Arial" panose="020B0604020202020204" pitchFamily="34" charset="0"/>
              </a:rPr>
              <a:t>Puede ser bastante destructiva, ya que tiene alguna relación con el  material </a:t>
            </a:r>
            <a:r>
              <a:rPr sz="2000" dirty="0" err="1" smtClean="0">
                <a:solidFill>
                  <a:srgbClr val="5E5E5E"/>
                </a:solidFill>
                <a:latin typeface="Arial" panose="020B0604020202020204" pitchFamily="34" charset="0"/>
                <a:cs typeface="Arial" panose="020B0604020202020204" pitchFamily="34" charset="0"/>
              </a:rPr>
              <a:t>fer</a:t>
            </a:r>
            <a:r>
              <a:rPr lang="es-PE" sz="2000" dirty="0" smtClean="0">
                <a:solidFill>
                  <a:srgbClr val="5E5E5E"/>
                </a:solidFill>
                <a:latin typeface="Arial" panose="020B0604020202020204" pitchFamily="34" charset="0"/>
                <a:cs typeface="Arial" panose="020B0604020202020204" pitchFamily="34" charset="0"/>
              </a:rPr>
              <a:t>r</a:t>
            </a:r>
            <a:r>
              <a:rPr sz="2000" dirty="0" err="1" smtClean="0">
                <a:solidFill>
                  <a:srgbClr val="5E5E5E"/>
                </a:solidFill>
                <a:latin typeface="Arial" panose="020B0604020202020204" pitchFamily="34" charset="0"/>
                <a:cs typeface="Arial" panose="020B0604020202020204" pitchFamily="34" charset="0"/>
              </a:rPr>
              <a:t>omagnético</a:t>
            </a:r>
            <a:r>
              <a:rPr sz="2000" dirty="0" smtClean="0">
                <a:solidFill>
                  <a:srgbClr val="5E5E5E"/>
                </a:solidFill>
                <a:latin typeface="Arial" panose="020B0604020202020204" pitchFamily="34" charset="0"/>
                <a:cs typeface="Arial" panose="020B0604020202020204" pitchFamily="34" charset="0"/>
              </a:rPr>
              <a:t> </a:t>
            </a:r>
            <a:r>
              <a:rPr sz="2000" dirty="0">
                <a:solidFill>
                  <a:srgbClr val="5E5E5E"/>
                </a:solidFill>
                <a:latin typeface="Arial" panose="020B0604020202020204" pitchFamily="34" charset="0"/>
                <a:cs typeface="Arial" panose="020B0604020202020204" pitchFamily="34" charset="0"/>
              </a:rPr>
              <a:t>puede dañar gradualmente el aislamiento  y  las laminaciones.</a:t>
            </a:r>
            <a:endParaRPr sz="2000" dirty="0">
              <a:latin typeface="Arial" panose="020B0604020202020204" pitchFamily="34" charset="0"/>
              <a:cs typeface="Arial" panose="020B0604020202020204" pitchFamily="34" charset="0"/>
            </a:endParaRPr>
          </a:p>
          <a:p>
            <a:pPr marL="254000" marR="10795" indent="17463" algn="just">
              <a:lnSpc>
                <a:spcPct val="100099"/>
              </a:lnSpc>
              <a:spcBef>
                <a:spcPts val="495"/>
              </a:spcBef>
            </a:pPr>
            <a:r>
              <a:rPr sz="2000" dirty="0">
                <a:solidFill>
                  <a:srgbClr val="5E5E5E"/>
                </a:solidFill>
                <a:latin typeface="Arial" panose="020B0604020202020204" pitchFamily="34" charset="0"/>
                <a:cs typeface="Arial" panose="020B0604020202020204" pitchFamily="34" charset="0"/>
              </a:rPr>
              <a:t>La </a:t>
            </a:r>
            <a:r>
              <a:rPr sz="2000" dirty="0" err="1" smtClean="0">
                <a:solidFill>
                  <a:srgbClr val="5E5E5E"/>
                </a:solidFill>
                <a:latin typeface="Arial" panose="020B0604020202020204" pitchFamily="34" charset="0"/>
                <a:cs typeface="Arial" panose="020B0604020202020204" pitchFamily="34" charset="0"/>
              </a:rPr>
              <a:t>cor</a:t>
            </a:r>
            <a:r>
              <a:rPr lang="es-PE" sz="2000" dirty="0" smtClean="0">
                <a:solidFill>
                  <a:srgbClr val="5E5E5E"/>
                </a:solidFill>
                <a:latin typeface="Arial" panose="020B0604020202020204" pitchFamily="34" charset="0"/>
                <a:cs typeface="Arial" panose="020B0604020202020204" pitchFamily="34" charset="0"/>
              </a:rPr>
              <a:t>r</a:t>
            </a:r>
            <a:r>
              <a:rPr sz="2000" dirty="0" err="1" smtClean="0">
                <a:solidFill>
                  <a:srgbClr val="5E5E5E"/>
                </a:solidFill>
                <a:latin typeface="Arial" panose="020B0604020202020204" pitchFamily="34" charset="0"/>
                <a:cs typeface="Arial" panose="020B0604020202020204" pitchFamily="34" charset="0"/>
              </a:rPr>
              <a:t>iente</a:t>
            </a:r>
            <a:r>
              <a:rPr sz="2000" dirty="0" smtClean="0">
                <a:solidFill>
                  <a:srgbClr val="5E5E5E"/>
                </a:solidFill>
                <a:latin typeface="Arial" panose="020B0604020202020204" pitchFamily="34" charset="0"/>
                <a:cs typeface="Arial" panose="020B0604020202020204" pitchFamily="34" charset="0"/>
              </a:rPr>
              <a:t> </a:t>
            </a:r>
            <a:r>
              <a:rPr sz="2000" dirty="0">
                <a:solidFill>
                  <a:srgbClr val="5E5E5E"/>
                </a:solidFill>
                <a:latin typeface="Arial" panose="020B0604020202020204" pitchFamily="34" charset="0"/>
                <a:cs typeface="Arial" panose="020B0604020202020204" pitchFamily="34" charset="0"/>
              </a:rPr>
              <a:t>de falla puede ser muy grande, aun sin notarse en el  resto del devanado, esto se puede analizar considerándose como un  transformador de alta relación de transformación como se muestra  en la siguiente figura.</a:t>
            </a:r>
            <a:endParaRPr sz="2000" dirty="0">
              <a:latin typeface="Arial" panose="020B0604020202020204" pitchFamily="34" charset="0"/>
              <a:cs typeface="Arial" panose="020B0604020202020204" pitchFamily="34" charset="0"/>
            </a:endParaRPr>
          </a:p>
        </p:txBody>
      </p:sp>
      <p:sp>
        <p:nvSpPr>
          <p:cNvPr id="6" name="object 6"/>
          <p:cNvSpPr/>
          <p:nvPr/>
        </p:nvSpPr>
        <p:spPr>
          <a:xfrm>
            <a:off x="1768475" y="3489960"/>
            <a:ext cx="5607050" cy="1880234"/>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2515869" y="5446077"/>
            <a:ext cx="3952240" cy="269240"/>
          </a:xfrm>
          <a:prstGeom prst="rect">
            <a:avLst/>
          </a:prstGeom>
        </p:spPr>
        <p:txBody>
          <a:bodyPr vert="horz" wrap="square" lIns="0" tIns="12700" rIns="0" bIns="0" rtlCol="0">
            <a:spAutoFit/>
          </a:bodyPr>
          <a:lstStyle/>
          <a:p>
            <a:pPr marL="12700">
              <a:lnSpc>
                <a:spcPct val="100000"/>
              </a:lnSpc>
              <a:spcBef>
                <a:spcPts val="100"/>
              </a:spcBef>
            </a:pPr>
            <a:r>
              <a:rPr sz="1600" b="1" spc="-195" dirty="0">
                <a:solidFill>
                  <a:srgbClr val="5E5E5E"/>
                </a:solidFill>
                <a:latin typeface="Arial" panose="020B0604020202020204" pitchFamily="34" charset="0"/>
                <a:cs typeface="Arial" panose="020B0604020202020204" pitchFamily="34" charset="0"/>
              </a:rPr>
              <a:t>Esquema </a:t>
            </a:r>
            <a:r>
              <a:rPr sz="1600" b="1" spc="-165" dirty="0">
                <a:solidFill>
                  <a:srgbClr val="5E5E5E"/>
                </a:solidFill>
                <a:latin typeface="Arial" panose="020B0604020202020204" pitchFamily="34" charset="0"/>
                <a:cs typeface="Arial" panose="020B0604020202020204" pitchFamily="34" charset="0"/>
              </a:rPr>
              <a:t>equivalente </a:t>
            </a:r>
            <a:r>
              <a:rPr sz="1600" b="1" spc="-180" dirty="0">
                <a:solidFill>
                  <a:srgbClr val="5E5E5E"/>
                </a:solidFill>
                <a:latin typeface="Arial" panose="020B0604020202020204" pitchFamily="34" charset="0"/>
                <a:cs typeface="Arial" panose="020B0604020202020204" pitchFamily="34" charset="0"/>
              </a:rPr>
              <a:t>para </a:t>
            </a:r>
            <a:r>
              <a:rPr sz="1600" b="1" spc="-155" dirty="0">
                <a:solidFill>
                  <a:srgbClr val="5E5E5E"/>
                </a:solidFill>
                <a:latin typeface="Arial" panose="020B0604020202020204" pitchFamily="34" charset="0"/>
                <a:cs typeface="Arial" panose="020B0604020202020204" pitchFamily="34" charset="0"/>
              </a:rPr>
              <a:t>falla </a:t>
            </a:r>
            <a:r>
              <a:rPr sz="1600" b="1" spc="-180" dirty="0">
                <a:solidFill>
                  <a:srgbClr val="5E5E5E"/>
                </a:solidFill>
                <a:latin typeface="Arial" panose="020B0604020202020204" pitchFamily="34" charset="0"/>
                <a:cs typeface="Arial" panose="020B0604020202020204" pitchFamily="34" charset="0"/>
              </a:rPr>
              <a:t>entre</a:t>
            </a:r>
            <a:r>
              <a:rPr sz="1600" b="1" spc="-135" dirty="0">
                <a:solidFill>
                  <a:srgbClr val="5E5E5E"/>
                </a:solidFill>
                <a:latin typeface="Arial" panose="020B0604020202020204" pitchFamily="34" charset="0"/>
                <a:cs typeface="Arial" panose="020B0604020202020204" pitchFamily="34" charset="0"/>
              </a:rPr>
              <a:t> </a:t>
            </a:r>
            <a:r>
              <a:rPr sz="1600" b="1" spc="-160" dirty="0">
                <a:solidFill>
                  <a:srgbClr val="5E5E5E"/>
                </a:solidFill>
                <a:latin typeface="Arial" panose="020B0604020202020204" pitchFamily="34" charset="0"/>
                <a:cs typeface="Arial" panose="020B0604020202020204" pitchFamily="34" charset="0"/>
              </a:rPr>
              <a:t>espiras.</a:t>
            </a:r>
            <a:endParaRPr sz="1600" dirty="0">
              <a:latin typeface="Arial" panose="020B0604020202020204" pitchFamily="34" charset="0"/>
              <a:cs typeface="Arial" panose="020B0604020202020204" pitchFamily="34" charset="0"/>
            </a:endParaRPr>
          </a:p>
        </p:txBody>
      </p:sp>
      <p:sp>
        <p:nvSpPr>
          <p:cNvPr id="8" name="object 8"/>
          <p:cNvSpPr txBox="1">
            <a:spLocks noGrp="1"/>
          </p:cNvSpPr>
          <p:nvPr>
            <p:ph type="title"/>
          </p:nvPr>
        </p:nvSpPr>
        <p:spPr>
          <a:xfrm>
            <a:off x="568324" y="261456"/>
            <a:ext cx="7847331" cy="443711"/>
          </a:xfrm>
          <a:prstGeom prst="rect">
            <a:avLst/>
          </a:prstGeom>
        </p:spPr>
        <p:txBody>
          <a:bodyPr vert="horz" wrap="square" lIns="0" tIns="12700" rIns="0" bIns="0" rtlCol="0">
            <a:spAutoFit/>
          </a:bodyPr>
          <a:lstStyle/>
          <a:p>
            <a:pPr marL="12700">
              <a:lnSpc>
                <a:spcPct val="100000"/>
              </a:lnSpc>
              <a:spcBef>
                <a:spcPts val="100"/>
              </a:spcBef>
            </a:pPr>
            <a:r>
              <a:rPr dirty="0">
                <a:latin typeface="Arial" panose="020B0604020202020204" pitchFamily="34" charset="0"/>
                <a:cs typeface="Arial" panose="020B0604020202020204" pitchFamily="34" charset="0"/>
              </a:rPr>
              <a:t>PROTECCIÓN CONTRA FALLAS INTERNAS</a:t>
            </a:r>
          </a:p>
        </p:txBody>
      </p:sp>
      <p:sp>
        <p:nvSpPr>
          <p:cNvPr id="12" name="Marcador de pie de página 11"/>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9</a:t>
            </a:fld>
            <a:endParaRPr lang="es-P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22"/>
          <p:cNvSpPr/>
          <p:nvPr/>
        </p:nvSpPr>
        <p:spPr>
          <a:xfrm>
            <a:off x="0" y="5923280"/>
            <a:ext cx="9144000" cy="93472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97790">
              <a:lnSpc>
                <a:spcPct val="100000"/>
              </a:lnSpc>
              <a:spcBef>
                <a:spcPts val="240"/>
              </a:spcBef>
            </a:pPr>
            <a:endParaRPr sz="1000" dirty="0">
              <a:latin typeface="Georgia"/>
              <a:cs typeface="Georgia"/>
            </a:endParaRPr>
          </a:p>
        </p:txBody>
      </p:sp>
      <p:sp>
        <p:nvSpPr>
          <p:cNvPr id="5" name="object 5"/>
          <p:cNvSpPr txBox="1"/>
          <p:nvPr/>
        </p:nvSpPr>
        <p:spPr>
          <a:xfrm>
            <a:off x="228600" y="753797"/>
            <a:ext cx="8915400" cy="1551707"/>
          </a:xfrm>
          <a:prstGeom prst="rect">
            <a:avLst/>
          </a:prstGeom>
        </p:spPr>
        <p:txBody>
          <a:bodyPr vert="horz" wrap="square" lIns="0" tIns="12700" rIns="0" bIns="0" rtlCol="0">
            <a:spAutoFit/>
          </a:bodyPr>
          <a:lstStyle/>
          <a:p>
            <a:pPr marL="12700">
              <a:lnSpc>
                <a:spcPct val="100000"/>
              </a:lnSpc>
              <a:spcBef>
                <a:spcPts val="100"/>
              </a:spcBef>
              <a:tabLst>
                <a:tab pos="2536825" algn="l"/>
                <a:tab pos="2969895" algn="l"/>
                <a:tab pos="3951604" algn="l"/>
                <a:tab pos="4530725" algn="l"/>
              </a:tabLst>
            </a:pPr>
            <a:r>
              <a:rPr sz="2000" dirty="0">
                <a:solidFill>
                  <a:srgbClr val="5E5E5E"/>
                </a:solidFill>
                <a:latin typeface="Georgia"/>
                <a:cs typeface="Georgia"/>
              </a:rPr>
              <a:t>Este tipo de fallas  no	se	detecta	con	</a:t>
            </a:r>
            <a:r>
              <a:rPr sz="2000" dirty="0" smtClean="0">
                <a:solidFill>
                  <a:srgbClr val="5E5E5E"/>
                </a:solidFill>
                <a:latin typeface="Georgia"/>
                <a:cs typeface="Georgia"/>
              </a:rPr>
              <a:t>la</a:t>
            </a:r>
            <a:r>
              <a:rPr lang="es-PE" sz="2000" dirty="0" smtClean="0">
                <a:solidFill>
                  <a:srgbClr val="5E5E5E"/>
                </a:solidFill>
                <a:latin typeface="Georgia"/>
                <a:cs typeface="Georgia"/>
              </a:rPr>
              <a:t> protección diferencial longitudinal, puesto que la corriente de entrada es igual a la de salida, por ello su protección debe ser especial. Si se tienen dos devanados por fase se puede considerar el esquema mostrado en la siguiente figura en la cual como se ve, se comparan las corrientes de los devanados, que en condiciones normales deberían ser iguales</a:t>
            </a:r>
            <a:endParaRPr sz="2000" dirty="0">
              <a:latin typeface="Georgia"/>
              <a:cs typeface="Georgia"/>
            </a:endParaRPr>
          </a:p>
        </p:txBody>
      </p:sp>
      <p:sp>
        <p:nvSpPr>
          <p:cNvPr id="20" name="object 20"/>
          <p:cNvSpPr/>
          <p:nvPr/>
        </p:nvSpPr>
        <p:spPr>
          <a:xfrm>
            <a:off x="2514600" y="2517584"/>
            <a:ext cx="4714875" cy="2356103"/>
          </a:xfrm>
          <a:prstGeom prst="rect">
            <a:avLst/>
          </a:prstGeom>
          <a:blipFill>
            <a:blip r:embed="rId3" cstate="print"/>
            <a:stretch>
              <a:fillRect/>
            </a:stretch>
          </a:blipFill>
        </p:spPr>
        <p:txBody>
          <a:bodyPr wrap="square" lIns="0" tIns="0" rIns="0" bIns="0" rtlCol="0"/>
          <a:lstStyle/>
          <a:p>
            <a:endParaRPr/>
          </a:p>
        </p:txBody>
      </p:sp>
      <p:sp>
        <p:nvSpPr>
          <p:cNvPr id="21" name="object 21"/>
          <p:cNvSpPr txBox="1"/>
          <p:nvPr/>
        </p:nvSpPr>
        <p:spPr>
          <a:xfrm>
            <a:off x="1143000" y="5062662"/>
            <a:ext cx="7551421" cy="505267"/>
          </a:xfrm>
          <a:prstGeom prst="rect">
            <a:avLst/>
          </a:prstGeom>
        </p:spPr>
        <p:txBody>
          <a:bodyPr vert="horz" wrap="square" lIns="0" tIns="12700" rIns="0" bIns="0" rtlCol="0">
            <a:spAutoFit/>
          </a:bodyPr>
          <a:lstStyle/>
          <a:p>
            <a:pPr marL="12700" algn="ctr">
              <a:lnSpc>
                <a:spcPct val="100000"/>
              </a:lnSpc>
              <a:spcBef>
                <a:spcPts val="100"/>
              </a:spcBef>
            </a:pPr>
            <a:r>
              <a:rPr sz="1600" dirty="0">
                <a:solidFill>
                  <a:srgbClr val="5E5E5E"/>
                </a:solidFill>
                <a:latin typeface="Arial" panose="020B0604020202020204" pitchFamily="34" charset="0"/>
                <a:cs typeface="Arial" panose="020B0604020202020204" pitchFamily="34" charset="0"/>
              </a:rPr>
              <a:t>Protección diferencial transversal contra </a:t>
            </a:r>
            <a:r>
              <a:rPr sz="1600" dirty="0" smtClean="0">
                <a:solidFill>
                  <a:srgbClr val="5E5E5E"/>
                </a:solidFill>
                <a:latin typeface="Arial" panose="020B0604020202020204" pitchFamily="34" charset="0"/>
                <a:cs typeface="Arial" panose="020B0604020202020204" pitchFamily="34" charset="0"/>
              </a:rPr>
              <a:t>co</a:t>
            </a:r>
            <a:r>
              <a:rPr lang="es-PE" sz="1600" dirty="0" err="1" smtClean="0">
                <a:solidFill>
                  <a:srgbClr val="5E5E5E"/>
                </a:solidFill>
                <a:latin typeface="Arial" panose="020B0604020202020204" pitchFamily="34" charset="0"/>
                <a:cs typeface="Arial" panose="020B0604020202020204" pitchFamily="34" charset="0"/>
              </a:rPr>
              <a:t>rto</a:t>
            </a:r>
            <a:r>
              <a:rPr lang="es-PE" sz="1600" dirty="0" smtClean="0">
                <a:solidFill>
                  <a:srgbClr val="5E5E5E"/>
                </a:solidFill>
                <a:latin typeface="Arial" panose="020B0604020202020204" pitchFamily="34" charset="0"/>
                <a:cs typeface="Arial" panose="020B0604020202020204" pitchFamily="34" charset="0"/>
              </a:rPr>
              <a:t> </a:t>
            </a:r>
            <a:r>
              <a:rPr sz="1600" dirty="0" smtClean="0">
                <a:solidFill>
                  <a:srgbClr val="5E5E5E"/>
                </a:solidFill>
                <a:latin typeface="Arial" panose="020B0604020202020204" pitchFamily="34" charset="0"/>
                <a:cs typeface="Arial" panose="020B0604020202020204" pitchFamily="34" charset="0"/>
              </a:rPr>
              <a:t>ci</a:t>
            </a:r>
            <a:r>
              <a:rPr lang="es-PE" sz="1600" dirty="0" err="1" smtClean="0">
                <a:solidFill>
                  <a:srgbClr val="5E5E5E"/>
                </a:solidFill>
                <a:latin typeface="Arial" panose="020B0604020202020204" pitchFamily="34" charset="0"/>
                <a:cs typeface="Arial" panose="020B0604020202020204" pitchFamily="34" charset="0"/>
              </a:rPr>
              <a:t>rcuito</a:t>
            </a:r>
            <a:r>
              <a:rPr sz="1600" dirty="0" smtClean="0">
                <a:solidFill>
                  <a:srgbClr val="5E5E5E"/>
                </a:solidFill>
                <a:latin typeface="Arial" panose="020B0604020202020204" pitchFamily="34" charset="0"/>
                <a:cs typeface="Arial" panose="020B0604020202020204" pitchFamily="34" charset="0"/>
              </a:rPr>
              <a:t> </a:t>
            </a:r>
            <a:r>
              <a:rPr sz="1600" dirty="0">
                <a:solidFill>
                  <a:srgbClr val="5E5E5E"/>
                </a:solidFill>
                <a:latin typeface="Arial" panose="020B0604020202020204" pitchFamily="34" charset="0"/>
                <a:cs typeface="Arial" panose="020B0604020202020204" pitchFamily="34" charset="0"/>
              </a:rPr>
              <a:t>entre espiras, cuando existen </a:t>
            </a:r>
            <a:r>
              <a:rPr sz="1600" dirty="0" smtClean="0">
                <a:solidFill>
                  <a:srgbClr val="5E5E5E"/>
                </a:solidFill>
                <a:latin typeface="Arial" panose="020B0604020202020204" pitchFamily="34" charset="0"/>
                <a:cs typeface="Arial" panose="020B0604020202020204" pitchFamily="34" charset="0"/>
              </a:rPr>
              <a:t>dos</a:t>
            </a:r>
            <a:r>
              <a:rPr lang="es-PE" sz="1600" dirty="0" smtClean="0">
                <a:solidFill>
                  <a:srgbClr val="5E5E5E"/>
                </a:solidFill>
                <a:latin typeface="Arial" panose="020B0604020202020204" pitchFamily="34" charset="0"/>
                <a:cs typeface="Arial" panose="020B0604020202020204" pitchFamily="34" charset="0"/>
              </a:rPr>
              <a:t> </a:t>
            </a:r>
            <a:r>
              <a:rPr sz="1600" dirty="0" smtClean="0">
                <a:solidFill>
                  <a:srgbClr val="5E5E5E"/>
                </a:solidFill>
                <a:latin typeface="Arial" panose="020B0604020202020204" pitchFamily="34" charset="0"/>
                <a:cs typeface="Arial" panose="020B0604020202020204" pitchFamily="34" charset="0"/>
              </a:rPr>
              <a:t>devanados   </a:t>
            </a:r>
            <a:r>
              <a:rPr sz="1600" dirty="0">
                <a:solidFill>
                  <a:srgbClr val="5E5E5E"/>
                </a:solidFill>
                <a:latin typeface="Arial" panose="020B0604020202020204" pitchFamily="34" charset="0"/>
                <a:cs typeface="Arial" panose="020B0604020202020204" pitchFamily="34" charset="0"/>
              </a:rPr>
              <a:t>por fase.</a:t>
            </a:r>
            <a:endParaRPr sz="1600" dirty="0">
              <a:latin typeface="Arial" panose="020B0604020202020204" pitchFamily="34" charset="0"/>
              <a:cs typeface="Arial" panose="020B0604020202020204" pitchFamily="34" charset="0"/>
            </a:endParaRPr>
          </a:p>
        </p:txBody>
      </p:sp>
      <p:sp>
        <p:nvSpPr>
          <p:cNvPr id="22" name="object 22"/>
          <p:cNvSpPr txBox="1">
            <a:spLocks noGrp="1"/>
          </p:cNvSpPr>
          <p:nvPr>
            <p:ph type="title"/>
          </p:nvPr>
        </p:nvSpPr>
        <p:spPr>
          <a:xfrm>
            <a:off x="433385" y="191411"/>
            <a:ext cx="5226049" cy="443711"/>
          </a:xfrm>
          <a:prstGeom prst="rect">
            <a:avLst/>
          </a:prstGeom>
        </p:spPr>
        <p:txBody>
          <a:bodyPr vert="horz" wrap="square" lIns="0" tIns="12700" rIns="0" bIns="0" rtlCol="0">
            <a:spAutoFit/>
          </a:bodyPr>
          <a:lstStyle/>
          <a:p>
            <a:pPr marL="12700">
              <a:lnSpc>
                <a:spcPct val="100000"/>
              </a:lnSpc>
              <a:spcBef>
                <a:spcPts val="100"/>
              </a:spcBef>
            </a:pPr>
            <a:r>
              <a:rPr dirty="0" err="1" smtClean="0">
                <a:latin typeface="Arial" panose="020B0604020202020204" pitchFamily="34" charset="0"/>
                <a:cs typeface="Arial" panose="020B0604020202020204" pitchFamily="34" charset="0"/>
              </a:rPr>
              <a:t>Fallas</a:t>
            </a:r>
            <a:r>
              <a:rPr lang="es-PE" dirty="0">
                <a:latin typeface="Arial" panose="020B0604020202020204" pitchFamily="34" charset="0"/>
                <a:cs typeface="Arial" panose="020B0604020202020204" pitchFamily="34" charset="0"/>
              </a:rPr>
              <a:t>:</a:t>
            </a:r>
            <a:r>
              <a:rPr dirty="0" smtClean="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Entre Espiras</a:t>
            </a:r>
          </a:p>
        </p:txBody>
      </p:sp>
      <p:sp>
        <p:nvSpPr>
          <p:cNvPr id="26" name="Marcador de pie de página 25"/>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10</a:t>
            </a:fld>
            <a:endParaRPr lang="es-P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5758180"/>
            <a:ext cx="9144000" cy="109982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97790">
              <a:lnSpc>
                <a:spcPct val="100000"/>
              </a:lnSpc>
              <a:spcBef>
                <a:spcPts val="240"/>
              </a:spcBef>
            </a:pPr>
            <a:endParaRPr sz="1000" dirty="0">
              <a:latin typeface="Georgia"/>
              <a:cs typeface="Georgia"/>
            </a:endParaRPr>
          </a:p>
        </p:txBody>
      </p:sp>
      <p:sp>
        <p:nvSpPr>
          <p:cNvPr id="5" name="object 5"/>
          <p:cNvSpPr/>
          <p:nvPr/>
        </p:nvSpPr>
        <p:spPr>
          <a:xfrm>
            <a:off x="2910173" y="2148621"/>
            <a:ext cx="3621084" cy="2746716"/>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2590800" y="5016183"/>
            <a:ext cx="3940457" cy="259045"/>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5E5E5E"/>
                </a:solidFill>
                <a:latin typeface="Arial" panose="020B0604020202020204" pitchFamily="34" charset="0"/>
                <a:cs typeface="Arial" panose="020B0604020202020204" pitchFamily="34" charset="0"/>
              </a:rPr>
              <a:t>Falla a tierra en el devanado del rotor</a:t>
            </a:r>
            <a:endParaRPr sz="1600" dirty="0">
              <a:latin typeface="Arial" panose="020B0604020202020204" pitchFamily="34" charset="0"/>
              <a:cs typeface="Arial" panose="020B0604020202020204" pitchFamily="34" charset="0"/>
            </a:endParaRPr>
          </a:p>
        </p:txBody>
      </p:sp>
      <p:sp>
        <p:nvSpPr>
          <p:cNvPr id="7" name="object 7"/>
          <p:cNvSpPr txBox="1">
            <a:spLocks noGrp="1"/>
          </p:cNvSpPr>
          <p:nvPr>
            <p:ph type="title"/>
          </p:nvPr>
        </p:nvSpPr>
        <p:spPr>
          <a:xfrm>
            <a:off x="534669" y="313690"/>
            <a:ext cx="8075931" cy="443711"/>
          </a:xfrm>
          <a:prstGeom prst="rect">
            <a:avLst/>
          </a:prstGeom>
        </p:spPr>
        <p:txBody>
          <a:bodyPr vert="horz" wrap="square" lIns="0" tIns="12700" rIns="0" bIns="0" rtlCol="0">
            <a:spAutoFit/>
          </a:bodyPr>
          <a:lstStyle/>
          <a:p>
            <a:pPr marL="12700">
              <a:lnSpc>
                <a:spcPct val="100000"/>
              </a:lnSpc>
              <a:spcBef>
                <a:spcPts val="100"/>
              </a:spcBef>
            </a:pPr>
            <a:r>
              <a:rPr dirty="0"/>
              <a:t>PROTECCIÓN CONTRA FALLAS INTERNAS</a:t>
            </a:r>
          </a:p>
        </p:txBody>
      </p:sp>
      <p:sp>
        <p:nvSpPr>
          <p:cNvPr id="8" name="object 8"/>
          <p:cNvSpPr txBox="1"/>
          <p:nvPr/>
        </p:nvSpPr>
        <p:spPr>
          <a:xfrm>
            <a:off x="793082" y="1003399"/>
            <a:ext cx="5531517" cy="882293"/>
          </a:xfrm>
          <a:prstGeom prst="rect">
            <a:avLst/>
          </a:prstGeom>
        </p:spPr>
        <p:txBody>
          <a:bodyPr vert="horz" wrap="square" lIns="0" tIns="12700" rIns="0" bIns="0" rtlCol="0">
            <a:spAutoFit/>
          </a:bodyPr>
          <a:lstStyle/>
          <a:p>
            <a:pPr marL="397510" indent="-335280">
              <a:lnSpc>
                <a:spcPct val="100000"/>
              </a:lnSpc>
              <a:spcBef>
                <a:spcPts val="100"/>
              </a:spcBef>
              <a:buFont typeface="Wingdings"/>
              <a:buChar char=""/>
              <a:tabLst>
                <a:tab pos="397510" algn="l"/>
              </a:tabLst>
            </a:pPr>
            <a:r>
              <a:rPr sz="2400" b="1" dirty="0">
                <a:solidFill>
                  <a:srgbClr val="E56F14"/>
                </a:solidFill>
                <a:latin typeface="Arial" panose="020B0604020202020204" pitchFamily="34" charset="0"/>
                <a:cs typeface="Arial" panose="020B0604020202020204" pitchFamily="34" charset="0"/>
              </a:rPr>
              <a:t>Rotor</a:t>
            </a:r>
            <a:endParaRPr sz="2400" dirty="0">
              <a:latin typeface="Arial" panose="020B0604020202020204" pitchFamily="34" charset="0"/>
              <a:cs typeface="Arial" panose="020B0604020202020204" pitchFamily="34" charset="0"/>
            </a:endParaRPr>
          </a:p>
          <a:p>
            <a:pPr marL="102235" indent="-89535">
              <a:lnSpc>
                <a:spcPct val="100000"/>
              </a:lnSpc>
              <a:spcBef>
                <a:spcPts val="1470"/>
              </a:spcBef>
              <a:buSzPct val="95000"/>
              <a:buFont typeface="Noto Sans CJK JP Regular"/>
              <a:buChar char="•"/>
              <a:tabLst>
                <a:tab pos="102870" algn="l"/>
              </a:tabLst>
            </a:pPr>
            <a:r>
              <a:rPr sz="2000" b="1" dirty="0">
                <a:solidFill>
                  <a:srgbClr val="E56F14"/>
                </a:solidFill>
                <a:latin typeface="Arial" panose="020B0604020202020204" pitchFamily="34" charset="0"/>
                <a:cs typeface="Arial" panose="020B0604020202020204" pitchFamily="34" charset="0"/>
              </a:rPr>
              <a:t>Falla a </a:t>
            </a:r>
            <a:r>
              <a:rPr sz="2000" b="1" dirty="0" smtClean="0">
                <a:solidFill>
                  <a:srgbClr val="E56F14"/>
                </a:solidFill>
                <a:latin typeface="Arial" panose="020B0604020202020204" pitchFamily="34" charset="0"/>
                <a:cs typeface="Arial" panose="020B0604020202020204" pitchFamily="34" charset="0"/>
              </a:rPr>
              <a:t>tier</a:t>
            </a:r>
            <a:r>
              <a:rPr lang="es-PE" sz="2000" b="1" dirty="0" smtClean="0">
                <a:solidFill>
                  <a:srgbClr val="E56F14"/>
                </a:solidFill>
                <a:latin typeface="Arial" panose="020B0604020202020204" pitchFamily="34" charset="0"/>
                <a:cs typeface="Arial" panose="020B0604020202020204" pitchFamily="34" charset="0"/>
              </a:rPr>
              <a:t>r</a:t>
            </a:r>
            <a:r>
              <a:rPr sz="2000" b="1" dirty="0" smtClean="0">
                <a:solidFill>
                  <a:srgbClr val="E56F14"/>
                </a:solidFill>
                <a:latin typeface="Arial" panose="020B0604020202020204" pitchFamily="34" charset="0"/>
                <a:cs typeface="Arial" panose="020B0604020202020204" pitchFamily="34" charset="0"/>
              </a:rPr>
              <a:t>a </a:t>
            </a:r>
            <a:r>
              <a:rPr sz="2000" b="1" dirty="0">
                <a:solidFill>
                  <a:srgbClr val="E56F14"/>
                </a:solidFill>
                <a:latin typeface="Arial" panose="020B0604020202020204" pitchFamily="34" charset="0"/>
                <a:cs typeface="Arial" panose="020B0604020202020204" pitchFamily="34" charset="0"/>
              </a:rPr>
              <a:t>en el devanado del rotor.</a:t>
            </a:r>
            <a:endParaRPr sz="2000" dirty="0">
              <a:latin typeface="Arial" panose="020B0604020202020204" pitchFamily="34" charset="0"/>
              <a:cs typeface="Arial" panose="020B0604020202020204" pitchFamily="34" charset="0"/>
            </a:endParaRPr>
          </a:p>
        </p:txBody>
      </p:sp>
      <p:sp>
        <p:nvSpPr>
          <p:cNvPr id="12" name="Marcador de pie de página 11"/>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11</a:t>
            </a:fld>
            <a:endParaRPr lang="es-P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5715000"/>
            <a:ext cx="9144000" cy="11430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97790">
              <a:lnSpc>
                <a:spcPct val="100000"/>
              </a:lnSpc>
              <a:spcBef>
                <a:spcPts val="240"/>
              </a:spcBef>
            </a:pPr>
            <a:endParaRPr sz="1000" dirty="0">
              <a:latin typeface="Georgia"/>
              <a:cs typeface="Georgia"/>
            </a:endParaRPr>
          </a:p>
        </p:txBody>
      </p:sp>
      <p:sp>
        <p:nvSpPr>
          <p:cNvPr id="5" name="object 5"/>
          <p:cNvSpPr txBox="1"/>
          <p:nvPr/>
        </p:nvSpPr>
        <p:spPr>
          <a:xfrm>
            <a:off x="228600" y="1760220"/>
            <a:ext cx="8763000" cy="2636619"/>
          </a:xfrm>
          <a:prstGeom prst="rect">
            <a:avLst/>
          </a:prstGeom>
        </p:spPr>
        <p:txBody>
          <a:bodyPr vert="horz" wrap="square" lIns="0" tIns="12700" rIns="0" bIns="0" rtlCol="0">
            <a:spAutoFit/>
          </a:bodyPr>
          <a:lstStyle/>
          <a:p>
            <a:pPr marL="12700" marR="5080" indent="16510" algn="just">
              <a:lnSpc>
                <a:spcPct val="100000"/>
              </a:lnSpc>
              <a:spcBef>
                <a:spcPts val="100"/>
              </a:spcBef>
            </a:pPr>
            <a:r>
              <a:rPr sz="1800" b="1" dirty="0">
                <a:solidFill>
                  <a:srgbClr val="5E5E5E"/>
                </a:solidFill>
                <a:latin typeface="Arial" panose="020B0604020202020204" pitchFamily="34" charset="0"/>
                <a:cs typeface="Arial" panose="020B0604020202020204" pitchFamily="34" charset="0"/>
              </a:rPr>
              <a:t>El devanado de campo del generador está eléctricamente aislado de </a:t>
            </a:r>
            <a:r>
              <a:rPr sz="1800" b="1" dirty="0" smtClean="0">
                <a:solidFill>
                  <a:srgbClr val="5E5E5E"/>
                </a:solidFill>
                <a:latin typeface="Arial" panose="020B0604020202020204" pitchFamily="34" charset="0"/>
                <a:cs typeface="Arial" panose="020B0604020202020204" pitchFamily="34" charset="0"/>
              </a:rPr>
              <a:t>tier</a:t>
            </a:r>
            <a:r>
              <a:rPr lang="es-PE" sz="1800" b="1" dirty="0" smtClean="0">
                <a:solidFill>
                  <a:srgbClr val="5E5E5E"/>
                </a:solidFill>
                <a:latin typeface="Arial" panose="020B0604020202020204" pitchFamily="34" charset="0"/>
                <a:cs typeface="Arial" panose="020B0604020202020204" pitchFamily="34" charset="0"/>
              </a:rPr>
              <a:t>r</a:t>
            </a:r>
            <a:r>
              <a:rPr sz="1800" b="1" dirty="0" smtClean="0">
                <a:solidFill>
                  <a:srgbClr val="5E5E5E"/>
                </a:solidFill>
                <a:latin typeface="Arial" panose="020B0604020202020204" pitchFamily="34" charset="0"/>
                <a:cs typeface="Arial" panose="020B0604020202020204" pitchFamily="34" charset="0"/>
              </a:rPr>
              <a:t>a</a:t>
            </a:r>
            <a:r>
              <a:rPr sz="1800" b="1" dirty="0">
                <a:solidFill>
                  <a:srgbClr val="5E5E5E"/>
                </a:solidFill>
                <a:latin typeface="Arial" panose="020B0604020202020204" pitchFamily="34" charset="0"/>
                <a:cs typeface="Arial" panose="020B0604020202020204" pitchFamily="34" charset="0"/>
              </a:rPr>
              <a:t>. Por lo  tanto, la existencia de una falla a </a:t>
            </a:r>
            <a:r>
              <a:rPr sz="1800" b="1" dirty="0" smtClean="0">
                <a:solidFill>
                  <a:srgbClr val="5E5E5E"/>
                </a:solidFill>
                <a:latin typeface="Arial" panose="020B0604020202020204" pitchFamily="34" charset="0"/>
                <a:cs typeface="Arial" panose="020B0604020202020204" pitchFamily="34" charset="0"/>
              </a:rPr>
              <a:t>tier</a:t>
            </a:r>
            <a:r>
              <a:rPr lang="es-PE" sz="1800" b="1" dirty="0" smtClean="0">
                <a:solidFill>
                  <a:srgbClr val="5E5E5E"/>
                </a:solidFill>
                <a:latin typeface="Arial" panose="020B0604020202020204" pitchFamily="34" charset="0"/>
                <a:cs typeface="Arial" panose="020B0604020202020204" pitchFamily="34" charset="0"/>
              </a:rPr>
              <a:t>r</a:t>
            </a:r>
            <a:r>
              <a:rPr sz="1800" b="1" dirty="0" smtClean="0">
                <a:solidFill>
                  <a:srgbClr val="5E5E5E"/>
                </a:solidFill>
                <a:latin typeface="Arial" panose="020B0604020202020204" pitchFamily="34" charset="0"/>
                <a:cs typeface="Arial" panose="020B0604020202020204" pitchFamily="34" charset="0"/>
              </a:rPr>
              <a:t>a </a:t>
            </a:r>
            <a:r>
              <a:rPr sz="1800" b="1" dirty="0">
                <a:solidFill>
                  <a:srgbClr val="5E5E5E"/>
                </a:solidFill>
                <a:latin typeface="Arial" panose="020B0604020202020204" pitchFamily="34" charset="0"/>
                <a:cs typeface="Arial" panose="020B0604020202020204" pitchFamily="34" charset="0"/>
              </a:rPr>
              <a:t>en el devanado no dañará el rotor. Sin  embargo la presencia de dos o más puntos a </a:t>
            </a:r>
            <a:r>
              <a:rPr sz="1800" b="1" dirty="0" smtClean="0">
                <a:solidFill>
                  <a:srgbClr val="5E5E5E"/>
                </a:solidFill>
                <a:latin typeface="Arial" panose="020B0604020202020204" pitchFamily="34" charset="0"/>
                <a:cs typeface="Arial" panose="020B0604020202020204" pitchFamily="34" charset="0"/>
              </a:rPr>
              <a:t>tier</a:t>
            </a:r>
            <a:r>
              <a:rPr lang="es-PE" sz="1800" b="1" dirty="0" smtClean="0">
                <a:solidFill>
                  <a:srgbClr val="5E5E5E"/>
                </a:solidFill>
                <a:latin typeface="Arial" panose="020B0604020202020204" pitchFamily="34" charset="0"/>
                <a:cs typeface="Arial" panose="020B0604020202020204" pitchFamily="34" charset="0"/>
              </a:rPr>
              <a:t>r</a:t>
            </a:r>
            <a:r>
              <a:rPr sz="1800" b="1" dirty="0" smtClean="0">
                <a:solidFill>
                  <a:srgbClr val="5E5E5E"/>
                </a:solidFill>
                <a:latin typeface="Arial" panose="020B0604020202020204" pitchFamily="34" charset="0"/>
                <a:cs typeface="Arial" panose="020B0604020202020204" pitchFamily="34" charset="0"/>
              </a:rPr>
              <a:t>a </a:t>
            </a:r>
            <a:r>
              <a:rPr sz="1800" b="1" dirty="0">
                <a:solidFill>
                  <a:srgbClr val="5E5E5E"/>
                </a:solidFill>
                <a:latin typeface="Arial" panose="020B0604020202020204" pitchFamily="34" charset="0"/>
                <a:cs typeface="Arial" panose="020B0604020202020204" pitchFamily="34" charset="0"/>
              </a:rPr>
              <a:t>en  el devanado causará  desbalances magnéticos y efectos térmicos que  pueden dañar el devanado, el  material magnético y otras partes metálicas del rotor.</a:t>
            </a:r>
            <a:endParaRPr sz="1800" dirty="0">
              <a:latin typeface="Arial" panose="020B0604020202020204" pitchFamily="34" charset="0"/>
              <a:cs typeface="Arial" panose="020B0604020202020204" pitchFamily="34" charset="0"/>
            </a:endParaRPr>
          </a:p>
          <a:p>
            <a:pPr>
              <a:lnSpc>
                <a:spcPct val="100000"/>
              </a:lnSpc>
              <a:spcBef>
                <a:spcPts val="10"/>
              </a:spcBef>
            </a:pPr>
            <a:endParaRPr sz="2650" dirty="0">
              <a:latin typeface="Arial" panose="020B0604020202020204" pitchFamily="34" charset="0"/>
              <a:cs typeface="Arial" panose="020B0604020202020204" pitchFamily="34" charset="0"/>
            </a:endParaRPr>
          </a:p>
          <a:p>
            <a:pPr marL="12700" marR="10160" indent="7620">
              <a:lnSpc>
                <a:spcPct val="100000"/>
              </a:lnSpc>
            </a:pPr>
            <a:r>
              <a:rPr sz="1800" b="1" dirty="0">
                <a:solidFill>
                  <a:srgbClr val="5E5E5E"/>
                </a:solidFill>
                <a:latin typeface="Arial" panose="020B0604020202020204" pitchFamily="34" charset="0"/>
                <a:cs typeface="Arial" panose="020B0604020202020204" pitchFamily="34" charset="0"/>
              </a:rPr>
              <a:t>La figura (a) muestra un método moderno de detección. El campo está polarizado  por el voltaje c.c., el cual hace circular </a:t>
            </a:r>
            <a:r>
              <a:rPr sz="1800" b="1" dirty="0" err="1" smtClean="0">
                <a:solidFill>
                  <a:srgbClr val="5E5E5E"/>
                </a:solidFill>
                <a:latin typeface="Arial" panose="020B0604020202020204" pitchFamily="34" charset="0"/>
                <a:cs typeface="Arial" panose="020B0604020202020204" pitchFamily="34" charset="0"/>
              </a:rPr>
              <a:t>una</a:t>
            </a:r>
            <a:r>
              <a:rPr lang="es-PE" sz="1800" b="1" dirty="0" smtClean="0">
                <a:solidFill>
                  <a:srgbClr val="5E5E5E"/>
                </a:solidFill>
                <a:latin typeface="Arial" panose="020B0604020202020204" pitchFamily="34" charset="0"/>
                <a:cs typeface="Arial" panose="020B0604020202020204" pitchFamily="34" charset="0"/>
              </a:rPr>
              <a:t> </a:t>
            </a:r>
            <a:r>
              <a:rPr sz="1800" b="1" dirty="0" err="1" smtClean="0">
                <a:solidFill>
                  <a:srgbClr val="5E5E5E"/>
                </a:solidFill>
                <a:latin typeface="Arial" panose="020B0604020202020204" pitchFamily="34" charset="0"/>
                <a:cs typeface="Arial" panose="020B0604020202020204" pitchFamily="34" charset="0"/>
              </a:rPr>
              <a:t>cor</a:t>
            </a:r>
            <a:r>
              <a:rPr lang="es-PE" sz="1800" b="1" dirty="0" smtClean="0">
                <a:solidFill>
                  <a:srgbClr val="5E5E5E"/>
                </a:solidFill>
                <a:latin typeface="Arial" panose="020B0604020202020204" pitchFamily="34" charset="0"/>
                <a:cs typeface="Arial" panose="020B0604020202020204" pitchFamily="34" charset="0"/>
              </a:rPr>
              <a:t>r</a:t>
            </a:r>
            <a:r>
              <a:rPr sz="1800" b="1" dirty="0" err="1" smtClean="0">
                <a:solidFill>
                  <a:srgbClr val="5E5E5E"/>
                </a:solidFill>
                <a:latin typeface="Arial" panose="020B0604020202020204" pitchFamily="34" charset="0"/>
                <a:cs typeface="Arial" panose="020B0604020202020204" pitchFamily="34" charset="0"/>
              </a:rPr>
              <a:t>iente</a:t>
            </a:r>
            <a:r>
              <a:rPr sz="1800" b="1" dirty="0" smtClean="0">
                <a:solidFill>
                  <a:srgbClr val="5E5E5E"/>
                </a:solidFill>
                <a:latin typeface="Arial" panose="020B0604020202020204" pitchFamily="34" charset="0"/>
                <a:cs typeface="Arial" panose="020B0604020202020204" pitchFamily="34" charset="0"/>
              </a:rPr>
              <a:t> </a:t>
            </a:r>
            <a:r>
              <a:rPr sz="1800" b="1" dirty="0">
                <a:solidFill>
                  <a:srgbClr val="5E5E5E"/>
                </a:solidFill>
                <a:latin typeface="Arial" panose="020B0604020202020204" pitchFamily="34" charset="0"/>
                <a:cs typeface="Arial" panose="020B0604020202020204" pitchFamily="34" charset="0"/>
              </a:rPr>
              <a:t>por el relé R </a:t>
            </a:r>
            <a:r>
              <a:rPr sz="1800" b="1" dirty="0" err="1">
                <a:solidFill>
                  <a:srgbClr val="5E5E5E"/>
                </a:solidFill>
                <a:latin typeface="Arial" panose="020B0604020202020204" pitchFamily="34" charset="0"/>
                <a:cs typeface="Arial" panose="020B0604020202020204" pitchFamily="34" charset="0"/>
              </a:rPr>
              <a:t>cuando</a:t>
            </a:r>
            <a:r>
              <a:rPr sz="1800" b="1" dirty="0">
                <a:solidFill>
                  <a:srgbClr val="5E5E5E"/>
                </a:solidFill>
                <a:latin typeface="Arial" panose="020B0604020202020204" pitchFamily="34" charset="0"/>
                <a:cs typeface="Arial" panose="020B0604020202020204" pitchFamily="34" charset="0"/>
              </a:rPr>
              <a:t> </a:t>
            </a:r>
            <a:r>
              <a:rPr sz="1800" b="1" dirty="0" err="1" smtClean="0">
                <a:solidFill>
                  <a:srgbClr val="5E5E5E"/>
                </a:solidFill>
                <a:latin typeface="Arial" panose="020B0604020202020204" pitchFamily="34" charset="0"/>
                <a:cs typeface="Arial" panose="020B0604020202020204" pitchFamily="34" charset="0"/>
              </a:rPr>
              <a:t>ocur</a:t>
            </a:r>
            <a:r>
              <a:rPr lang="es-PE" sz="1800" b="1" dirty="0" smtClean="0">
                <a:solidFill>
                  <a:srgbClr val="5E5E5E"/>
                </a:solidFill>
                <a:latin typeface="Arial" panose="020B0604020202020204" pitchFamily="34" charset="0"/>
                <a:cs typeface="Arial" panose="020B0604020202020204" pitchFamily="34" charset="0"/>
              </a:rPr>
              <a:t>r</a:t>
            </a:r>
            <a:r>
              <a:rPr sz="1800" b="1" dirty="0" smtClean="0">
                <a:solidFill>
                  <a:srgbClr val="5E5E5E"/>
                </a:solidFill>
                <a:latin typeface="Arial" panose="020B0604020202020204" pitchFamily="34" charset="0"/>
                <a:cs typeface="Arial" panose="020B0604020202020204" pitchFamily="34" charset="0"/>
              </a:rPr>
              <a:t>e  </a:t>
            </a:r>
            <a:r>
              <a:rPr sz="1800" b="1" dirty="0">
                <a:solidFill>
                  <a:srgbClr val="5E5E5E"/>
                </a:solidFill>
                <a:latin typeface="Arial" panose="020B0604020202020204" pitchFamily="34" charset="0"/>
                <a:cs typeface="Arial" panose="020B0604020202020204" pitchFamily="34" charset="0"/>
              </a:rPr>
              <a:t>una falla a </a:t>
            </a:r>
            <a:r>
              <a:rPr sz="1800" b="1" dirty="0" smtClean="0">
                <a:solidFill>
                  <a:srgbClr val="5E5E5E"/>
                </a:solidFill>
                <a:latin typeface="Arial" panose="020B0604020202020204" pitchFamily="34" charset="0"/>
                <a:cs typeface="Arial" panose="020B0604020202020204" pitchFamily="34" charset="0"/>
              </a:rPr>
              <a:t>tier</a:t>
            </a:r>
            <a:r>
              <a:rPr lang="es-PE" sz="1800" b="1" dirty="0" smtClean="0">
                <a:solidFill>
                  <a:srgbClr val="5E5E5E"/>
                </a:solidFill>
                <a:latin typeface="Arial" panose="020B0604020202020204" pitchFamily="34" charset="0"/>
                <a:cs typeface="Arial" panose="020B0604020202020204" pitchFamily="34" charset="0"/>
              </a:rPr>
              <a:t>r</a:t>
            </a:r>
            <a:r>
              <a:rPr sz="1800" b="1" dirty="0" smtClean="0">
                <a:solidFill>
                  <a:srgbClr val="5E5E5E"/>
                </a:solidFill>
                <a:latin typeface="Arial" panose="020B0604020202020204" pitchFamily="34" charset="0"/>
                <a:cs typeface="Arial" panose="020B0604020202020204" pitchFamily="34" charset="0"/>
              </a:rPr>
              <a:t>a </a:t>
            </a:r>
            <a:r>
              <a:rPr sz="1800" b="1" dirty="0">
                <a:solidFill>
                  <a:srgbClr val="5E5E5E"/>
                </a:solidFill>
                <a:latin typeface="Arial" panose="020B0604020202020204" pitchFamily="34" charset="0"/>
                <a:cs typeface="Arial" panose="020B0604020202020204" pitchFamily="34" charset="0"/>
              </a:rPr>
              <a:t>en cualquier lugar del campo.</a:t>
            </a:r>
            <a:endParaRPr sz="1800" dirty="0">
              <a:latin typeface="Arial" panose="020B0604020202020204" pitchFamily="34" charset="0"/>
              <a:cs typeface="Arial" panose="020B0604020202020204" pitchFamily="34" charset="0"/>
            </a:endParaRPr>
          </a:p>
        </p:txBody>
      </p:sp>
      <p:sp>
        <p:nvSpPr>
          <p:cNvPr id="6" name="object 6"/>
          <p:cNvSpPr txBox="1">
            <a:spLocks noGrp="1"/>
          </p:cNvSpPr>
          <p:nvPr>
            <p:ph type="title"/>
          </p:nvPr>
        </p:nvSpPr>
        <p:spPr>
          <a:xfrm>
            <a:off x="565784" y="171450"/>
            <a:ext cx="8012431" cy="505267"/>
          </a:xfrm>
          <a:prstGeom prst="rect">
            <a:avLst/>
          </a:prstGeom>
        </p:spPr>
        <p:txBody>
          <a:bodyPr vert="horz" wrap="square" lIns="0" tIns="12700" rIns="0" bIns="0" rtlCol="0">
            <a:spAutoFit/>
          </a:bodyPr>
          <a:lstStyle/>
          <a:p>
            <a:pPr marL="12700">
              <a:lnSpc>
                <a:spcPct val="100000"/>
              </a:lnSpc>
              <a:spcBef>
                <a:spcPts val="100"/>
              </a:spcBef>
            </a:pPr>
            <a:r>
              <a:rPr sz="3200" dirty="0">
                <a:latin typeface="Arial" panose="020B0604020202020204" pitchFamily="34" charset="0"/>
                <a:cs typeface="Arial" panose="020B0604020202020204" pitchFamily="34" charset="0"/>
              </a:rPr>
              <a:t>Falla a </a:t>
            </a:r>
            <a:r>
              <a:rPr sz="3200" dirty="0" smtClean="0">
                <a:latin typeface="Arial" panose="020B0604020202020204" pitchFamily="34" charset="0"/>
                <a:cs typeface="Arial" panose="020B0604020202020204" pitchFamily="34" charset="0"/>
              </a:rPr>
              <a:t>Tier</a:t>
            </a:r>
            <a:r>
              <a:rPr lang="es-PE" sz="3200" dirty="0" smtClean="0">
                <a:latin typeface="Arial" panose="020B0604020202020204" pitchFamily="34" charset="0"/>
                <a:cs typeface="Arial" panose="020B0604020202020204" pitchFamily="34" charset="0"/>
              </a:rPr>
              <a:t>r</a:t>
            </a:r>
            <a:r>
              <a:rPr sz="3200" dirty="0" smtClean="0">
                <a:latin typeface="Arial" panose="020B0604020202020204" pitchFamily="34" charset="0"/>
                <a:cs typeface="Arial" panose="020B0604020202020204" pitchFamily="34" charset="0"/>
              </a:rPr>
              <a:t>a </a:t>
            </a:r>
            <a:r>
              <a:rPr sz="3200" dirty="0">
                <a:latin typeface="Arial" panose="020B0604020202020204" pitchFamily="34" charset="0"/>
                <a:cs typeface="Arial" panose="020B0604020202020204" pitchFamily="34" charset="0"/>
              </a:rPr>
              <a:t>en el Devanado del Rotor.</a:t>
            </a:r>
          </a:p>
        </p:txBody>
      </p:sp>
      <p:sp>
        <p:nvSpPr>
          <p:cNvPr id="10" name="Marcador de pie de página 9"/>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12</a:t>
            </a:fld>
            <a:endParaRPr lang="es-P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0" y="5791200"/>
            <a:ext cx="9144000" cy="10668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97790">
              <a:lnSpc>
                <a:spcPct val="100000"/>
              </a:lnSpc>
              <a:spcBef>
                <a:spcPts val="240"/>
              </a:spcBef>
            </a:pPr>
            <a:endParaRPr sz="1000" dirty="0">
              <a:latin typeface="Georgia"/>
              <a:cs typeface="Georgia"/>
            </a:endParaRPr>
          </a:p>
        </p:txBody>
      </p:sp>
      <p:sp>
        <p:nvSpPr>
          <p:cNvPr id="5" name="object 5"/>
          <p:cNvSpPr txBox="1"/>
          <p:nvPr/>
        </p:nvSpPr>
        <p:spPr>
          <a:xfrm>
            <a:off x="533400" y="831084"/>
            <a:ext cx="8001000" cy="3934410"/>
          </a:xfrm>
          <a:prstGeom prst="rect">
            <a:avLst/>
          </a:prstGeom>
        </p:spPr>
        <p:txBody>
          <a:bodyPr vert="horz" wrap="square" lIns="0" tIns="12700" rIns="0" bIns="0" rtlCol="0">
            <a:spAutoFit/>
          </a:bodyPr>
          <a:lstStyle/>
          <a:p>
            <a:pPr marL="12700" marR="5080" indent="50800">
              <a:lnSpc>
                <a:spcPct val="100000"/>
              </a:lnSpc>
              <a:spcBef>
                <a:spcPts val="100"/>
              </a:spcBef>
            </a:pPr>
            <a:r>
              <a:rPr sz="1800" dirty="0">
                <a:solidFill>
                  <a:srgbClr val="5E5E5E"/>
                </a:solidFill>
                <a:latin typeface="Georgia"/>
                <a:cs typeface="Georgia"/>
              </a:rPr>
              <a:t>Debido a esto los fabricantes sugieren usar un relé tipo mho desplazado en  los terminales del generador para proteger contra pérdida de campo.</a:t>
            </a:r>
            <a:endParaRPr sz="1800" dirty="0">
              <a:latin typeface="Georgia"/>
              <a:cs typeface="Georgia"/>
            </a:endParaRPr>
          </a:p>
          <a:p>
            <a:pPr marL="12700" marR="13335" indent="90170">
              <a:lnSpc>
                <a:spcPct val="100000"/>
              </a:lnSpc>
              <a:spcBef>
                <a:spcPts val="450"/>
              </a:spcBef>
            </a:pPr>
            <a:r>
              <a:rPr sz="1800" dirty="0">
                <a:solidFill>
                  <a:srgbClr val="5E5E5E"/>
                </a:solidFill>
                <a:latin typeface="Georgia"/>
                <a:cs typeface="Georgia"/>
              </a:rPr>
              <a:t>La característica del relé tendría un desplazamiento Xd/2 y un diámetro Xd  (ver figura (d</a:t>
            </a:r>
            <a:r>
              <a:rPr sz="1800" dirty="0" smtClean="0">
                <a:solidFill>
                  <a:srgbClr val="5E5E5E"/>
                </a:solidFill>
                <a:latin typeface="Georgia"/>
                <a:cs typeface="Georgia"/>
              </a:rPr>
              <a:t>)).</a:t>
            </a:r>
            <a:endParaRPr lang="es-PE" sz="1800" dirty="0" smtClean="0">
              <a:solidFill>
                <a:srgbClr val="5E5E5E"/>
              </a:solidFill>
              <a:latin typeface="Georgia"/>
              <a:cs typeface="Georgia"/>
            </a:endParaRPr>
          </a:p>
          <a:p>
            <a:pPr marL="12700" marR="13335" indent="90170">
              <a:lnSpc>
                <a:spcPct val="100000"/>
              </a:lnSpc>
              <a:spcBef>
                <a:spcPts val="450"/>
              </a:spcBef>
            </a:pPr>
            <a:endParaRPr sz="1800" dirty="0">
              <a:latin typeface="Georgia"/>
              <a:cs typeface="Georgia"/>
            </a:endParaRPr>
          </a:p>
          <a:p>
            <a:pPr marL="123825">
              <a:lnSpc>
                <a:spcPct val="100000"/>
              </a:lnSpc>
              <a:spcBef>
                <a:spcPts val="450"/>
              </a:spcBef>
            </a:pPr>
            <a:r>
              <a:rPr sz="1800" dirty="0">
                <a:solidFill>
                  <a:srgbClr val="5E5E5E"/>
                </a:solidFill>
                <a:latin typeface="Georgia"/>
                <a:cs typeface="Georgia"/>
              </a:rPr>
              <a:t>En algunos generadores modernos se pueden tener reactancias de </a:t>
            </a:r>
            <a:r>
              <a:rPr sz="1800" dirty="0" err="1" smtClean="0">
                <a:solidFill>
                  <a:srgbClr val="5E5E5E"/>
                </a:solidFill>
                <a:latin typeface="Georgia"/>
                <a:cs typeface="Georgia"/>
              </a:rPr>
              <a:t>estado</a:t>
            </a:r>
            <a:r>
              <a:rPr lang="es-PE" sz="1800" dirty="0" smtClean="0">
                <a:solidFill>
                  <a:srgbClr val="5E5E5E"/>
                </a:solidFill>
                <a:latin typeface="Georgia"/>
                <a:cs typeface="Georgia"/>
              </a:rPr>
              <a:t> permanente del orden de hasta 2  </a:t>
            </a:r>
            <a:r>
              <a:rPr lang="es-PE" sz="1800" dirty="0" err="1" smtClean="0">
                <a:solidFill>
                  <a:srgbClr val="5E5E5E"/>
                </a:solidFill>
                <a:latin typeface="Georgia"/>
                <a:cs typeface="Georgia"/>
              </a:rPr>
              <a:t>p.u</a:t>
            </a:r>
            <a:r>
              <a:rPr lang="es-PE" sz="1800" dirty="0" smtClean="0">
                <a:solidFill>
                  <a:srgbClr val="5E5E5E"/>
                </a:solidFill>
                <a:latin typeface="Georgia"/>
                <a:cs typeface="Georgia"/>
              </a:rPr>
              <a:t>. por ello muchas empresas  electrificadas cuestionan este procedimiento ya que en caso de variaciones de carga podría situarse la impedancia dentro de la característica del relé.</a:t>
            </a:r>
          </a:p>
          <a:p>
            <a:pPr marL="123825">
              <a:lnSpc>
                <a:spcPct val="100000"/>
              </a:lnSpc>
              <a:spcBef>
                <a:spcPts val="450"/>
              </a:spcBef>
            </a:pPr>
            <a:endParaRPr lang="es-PE" sz="1800" dirty="0" smtClean="0">
              <a:solidFill>
                <a:srgbClr val="5E5E5E"/>
              </a:solidFill>
              <a:latin typeface="Georgia"/>
              <a:cs typeface="Georgia"/>
            </a:endParaRPr>
          </a:p>
          <a:p>
            <a:pPr marL="123825">
              <a:lnSpc>
                <a:spcPct val="100000"/>
              </a:lnSpc>
              <a:spcBef>
                <a:spcPts val="450"/>
              </a:spcBef>
            </a:pPr>
            <a:r>
              <a:rPr lang="es-PE" dirty="0" smtClean="0">
                <a:solidFill>
                  <a:srgbClr val="5E5E5E"/>
                </a:solidFill>
                <a:latin typeface="Georgia"/>
                <a:cs typeface="Georgia"/>
              </a:rPr>
              <a:t>La recomendación en este caso es usar dos zonas desplazadas </a:t>
            </a:r>
            <a:r>
              <a:rPr lang="es-PE" dirty="0" err="1" smtClean="0">
                <a:solidFill>
                  <a:srgbClr val="5E5E5E"/>
                </a:solidFill>
                <a:latin typeface="Georgia"/>
                <a:cs typeface="Georgia"/>
              </a:rPr>
              <a:t>Xd</a:t>
            </a:r>
            <a:r>
              <a:rPr lang="es-PE" dirty="0" smtClean="0">
                <a:solidFill>
                  <a:srgbClr val="5E5E5E"/>
                </a:solidFill>
                <a:latin typeface="Georgia"/>
                <a:cs typeface="Georgia"/>
              </a:rPr>
              <a:t>’/2; una rápida, con un diámetro de valor 1 </a:t>
            </a:r>
            <a:r>
              <a:rPr lang="es-PE" dirty="0" err="1" smtClean="0">
                <a:solidFill>
                  <a:srgbClr val="5E5E5E"/>
                </a:solidFill>
                <a:latin typeface="Georgia"/>
                <a:cs typeface="Georgia"/>
              </a:rPr>
              <a:t>p.u</a:t>
            </a:r>
            <a:r>
              <a:rPr lang="es-PE" dirty="0" smtClean="0">
                <a:solidFill>
                  <a:srgbClr val="5E5E5E"/>
                </a:solidFill>
                <a:latin typeface="Georgia"/>
                <a:cs typeface="Georgia"/>
              </a:rPr>
              <a:t>. , la otra más lenta con un diámetro de valor </a:t>
            </a:r>
            <a:r>
              <a:rPr lang="es-PE" dirty="0" err="1" smtClean="0">
                <a:solidFill>
                  <a:srgbClr val="5E5E5E"/>
                </a:solidFill>
                <a:latin typeface="Georgia"/>
                <a:cs typeface="Georgia"/>
              </a:rPr>
              <a:t>Xd</a:t>
            </a:r>
            <a:r>
              <a:rPr lang="es-PE" dirty="0" smtClean="0">
                <a:solidFill>
                  <a:srgbClr val="5E5E5E"/>
                </a:solidFill>
                <a:latin typeface="Georgia"/>
                <a:cs typeface="Georgia"/>
              </a:rPr>
              <a:t> (ver figura e).</a:t>
            </a:r>
            <a:endParaRPr sz="1800" dirty="0">
              <a:latin typeface="Georgia"/>
              <a:cs typeface="Georgia"/>
            </a:endParaRPr>
          </a:p>
        </p:txBody>
      </p:sp>
      <p:sp>
        <p:nvSpPr>
          <p:cNvPr id="12" name="object 12"/>
          <p:cNvSpPr txBox="1">
            <a:spLocks noGrp="1"/>
          </p:cNvSpPr>
          <p:nvPr>
            <p:ph type="title"/>
          </p:nvPr>
        </p:nvSpPr>
        <p:spPr>
          <a:xfrm>
            <a:off x="533400" y="28575"/>
            <a:ext cx="6170931" cy="505267"/>
          </a:xfrm>
          <a:prstGeom prst="rect">
            <a:avLst/>
          </a:prstGeom>
        </p:spPr>
        <p:txBody>
          <a:bodyPr vert="horz" wrap="square" lIns="0" tIns="12700" rIns="0" bIns="0" rtlCol="0">
            <a:spAutoFit/>
          </a:bodyPr>
          <a:lstStyle/>
          <a:p>
            <a:pPr marL="12700">
              <a:lnSpc>
                <a:spcPct val="100000"/>
              </a:lnSpc>
              <a:spcBef>
                <a:spcPts val="100"/>
              </a:spcBef>
            </a:pPr>
            <a:r>
              <a:rPr sz="3200" dirty="0">
                <a:latin typeface="Arial" panose="020B0604020202020204" pitchFamily="34" charset="0"/>
                <a:cs typeface="Arial" panose="020B0604020202020204" pitchFamily="34" charset="0"/>
              </a:rPr>
              <a:t>Perdida de Excitación</a:t>
            </a:r>
          </a:p>
        </p:txBody>
      </p:sp>
      <p:sp>
        <p:nvSpPr>
          <p:cNvPr id="16" name="Marcador de pie de página 15"/>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13</a:t>
            </a:fld>
            <a:endParaRPr lang="es-P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5791200"/>
            <a:ext cx="9144000" cy="10668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97790">
              <a:lnSpc>
                <a:spcPct val="100000"/>
              </a:lnSpc>
              <a:spcBef>
                <a:spcPts val="240"/>
              </a:spcBef>
            </a:pPr>
            <a:endParaRPr sz="1000" dirty="0">
              <a:latin typeface="Georgia"/>
              <a:cs typeface="Georgia"/>
            </a:endParaRPr>
          </a:p>
        </p:txBody>
      </p:sp>
      <p:sp>
        <p:nvSpPr>
          <p:cNvPr id="5" name="object 5"/>
          <p:cNvSpPr txBox="1">
            <a:spLocks noGrp="1"/>
          </p:cNvSpPr>
          <p:nvPr>
            <p:ph type="title"/>
          </p:nvPr>
        </p:nvSpPr>
        <p:spPr>
          <a:xfrm>
            <a:off x="540067" y="185737"/>
            <a:ext cx="7998460" cy="443711"/>
          </a:xfrm>
          <a:prstGeom prst="rect">
            <a:avLst/>
          </a:prstGeom>
        </p:spPr>
        <p:txBody>
          <a:bodyPr vert="horz" wrap="square" lIns="0" tIns="12700" rIns="0" bIns="0" rtlCol="0">
            <a:spAutoFit/>
          </a:bodyPr>
          <a:lstStyle/>
          <a:p>
            <a:pPr marL="12700">
              <a:lnSpc>
                <a:spcPct val="100000"/>
              </a:lnSpc>
              <a:spcBef>
                <a:spcPts val="100"/>
              </a:spcBef>
            </a:pPr>
            <a:r>
              <a:rPr dirty="0">
                <a:solidFill>
                  <a:srgbClr val="E56F14"/>
                </a:solidFill>
                <a:latin typeface="Arial" panose="020B0604020202020204" pitchFamily="34" charset="0"/>
                <a:cs typeface="Arial" panose="020B0604020202020204" pitchFamily="34" charset="0"/>
              </a:rPr>
              <a:t>PROTECCIÓN CONTRA FALLAS EXTERNAS</a:t>
            </a:r>
          </a:p>
        </p:txBody>
      </p:sp>
      <p:sp>
        <p:nvSpPr>
          <p:cNvPr id="6" name="object 6"/>
          <p:cNvSpPr txBox="1"/>
          <p:nvPr/>
        </p:nvSpPr>
        <p:spPr>
          <a:xfrm>
            <a:off x="540067" y="949959"/>
            <a:ext cx="8375333" cy="4372992"/>
          </a:xfrm>
          <a:prstGeom prst="rect">
            <a:avLst/>
          </a:prstGeom>
        </p:spPr>
        <p:txBody>
          <a:bodyPr vert="horz" wrap="square" lIns="0" tIns="12700" rIns="0" bIns="0" rtlCol="0">
            <a:spAutoFit/>
          </a:bodyPr>
          <a:lstStyle/>
          <a:p>
            <a:pPr marL="271463">
              <a:lnSpc>
                <a:spcPct val="100000"/>
              </a:lnSpc>
              <a:spcBef>
                <a:spcPts val="100"/>
              </a:spcBef>
              <a:buFont typeface="Wingdings"/>
              <a:buChar char=""/>
              <a:tabLst>
                <a:tab pos="347980" algn="l"/>
              </a:tabLst>
            </a:pPr>
            <a:r>
              <a:rPr sz="2400" dirty="0">
                <a:solidFill>
                  <a:srgbClr val="E56F14"/>
                </a:solidFill>
                <a:latin typeface="Arial" panose="020B0604020202020204" pitchFamily="34" charset="0"/>
                <a:cs typeface="Arial" panose="020B0604020202020204" pitchFamily="34" charset="0"/>
              </a:rPr>
              <a:t>Motorización</a:t>
            </a:r>
            <a:endParaRPr sz="2400" dirty="0">
              <a:latin typeface="Arial" panose="020B0604020202020204" pitchFamily="34" charset="0"/>
              <a:cs typeface="Arial" panose="020B0604020202020204" pitchFamily="34" charset="0"/>
            </a:endParaRPr>
          </a:p>
          <a:p>
            <a:pPr marL="271463" marR="5715">
              <a:lnSpc>
                <a:spcPts val="1939"/>
              </a:lnSpc>
              <a:spcBef>
                <a:spcPts val="2325"/>
              </a:spcBef>
            </a:pPr>
            <a:r>
              <a:rPr sz="1800" dirty="0">
                <a:solidFill>
                  <a:srgbClr val="5E5E5E"/>
                </a:solidFill>
                <a:latin typeface="Arial" panose="020B0604020202020204" pitchFamily="34" charset="0"/>
                <a:cs typeface="Arial" panose="020B0604020202020204" pitchFamily="34" charset="0"/>
              </a:rPr>
              <a:t>La motorización de un </a:t>
            </a:r>
            <a:r>
              <a:rPr lang="es-PE" sz="1800" dirty="0" smtClean="0">
                <a:solidFill>
                  <a:srgbClr val="5E5E5E"/>
                </a:solidFill>
                <a:latin typeface="Arial" panose="020B0604020202020204" pitchFamily="34" charset="0"/>
                <a:cs typeface="Arial" panose="020B0604020202020204" pitchFamily="34" charset="0"/>
              </a:rPr>
              <a:t>generador</a:t>
            </a:r>
            <a:r>
              <a:rPr sz="1800" dirty="0" smtClean="0">
                <a:solidFill>
                  <a:srgbClr val="5E5E5E"/>
                </a:solidFill>
                <a:latin typeface="Arial" panose="020B0604020202020204" pitchFamily="34" charset="0"/>
                <a:cs typeface="Arial" panose="020B0604020202020204" pitchFamily="34" charset="0"/>
              </a:rPr>
              <a:t> </a:t>
            </a:r>
            <a:r>
              <a:rPr lang="es-PE" sz="1800" dirty="0" smtClean="0">
                <a:solidFill>
                  <a:srgbClr val="5E5E5E"/>
                </a:solidFill>
                <a:latin typeface="Arial" panose="020B0604020202020204" pitchFamily="34" charset="0"/>
                <a:cs typeface="Arial" panose="020B0604020202020204" pitchFamily="34" charset="0"/>
              </a:rPr>
              <a:t>ocurre</a:t>
            </a:r>
            <a:r>
              <a:rPr sz="1800" dirty="0" smtClean="0">
                <a:solidFill>
                  <a:srgbClr val="5E5E5E"/>
                </a:solidFill>
                <a:latin typeface="Arial" panose="020B0604020202020204" pitchFamily="34" charset="0"/>
                <a:cs typeface="Arial" panose="020B0604020202020204" pitchFamily="34" charset="0"/>
              </a:rPr>
              <a:t> </a:t>
            </a:r>
            <a:r>
              <a:rPr sz="1800" dirty="0">
                <a:solidFill>
                  <a:srgbClr val="5E5E5E"/>
                </a:solidFill>
                <a:latin typeface="Arial" panose="020B0604020202020204" pitchFamily="34" charset="0"/>
                <a:cs typeface="Arial" panose="020B0604020202020204" pitchFamily="34" charset="0"/>
              </a:rPr>
              <a:t>cuando el flujo de vapor de la  turbina se reduce tanto que </a:t>
            </a:r>
            <a:r>
              <a:rPr lang="es-PE" sz="1800" dirty="0" smtClean="0">
                <a:solidFill>
                  <a:srgbClr val="5E5E5E"/>
                </a:solidFill>
                <a:latin typeface="Arial" panose="020B0604020202020204" pitchFamily="34" charset="0"/>
                <a:cs typeface="Arial" panose="020B0604020202020204" pitchFamily="34" charset="0"/>
              </a:rPr>
              <a:t>desarrolla</a:t>
            </a:r>
            <a:r>
              <a:rPr sz="1800" dirty="0" smtClean="0">
                <a:solidFill>
                  <a:srgbClr val="5E5E5E"/>
                </a:solidFill>
                <a:latin typeface="Arial" panose="020B0604020202020204" pitchFamily="34" charset="0"/>
                <a:cs typeface="Arial" panose="020B0604020202020204" pitchFamily="34" charset="0"/>
              </a:rPr>
              <a:t> </a:t>
            </a:r>
            <a:r>
              <a:rPr sz="1800" dirty="0">
                <a:solidFill>
                  <a:srgbClr val="5E5E5E"/>
                </a:solidFill>
                <a:latin typeface="Arial" panose="020B0604020202020204" pitchFamily="34" charset="0"/>
                <a:cs typeface="Arial" panose="020B0604020202020204" pitchFamily="34" charset="0"/>
              </a:rPr>
              <a:t>menos potencia que las pérdidas en  vacío, mientras el generador está conectado aún al sistema.</a:t>
            </a:r>
            <a:endParaRPr sz="1800" dirty="0">
              <a:latin typeface="Arial" panose="020B0604020202020204" pitchFamily="34" charset="0"/>
              <a:cs typeface="Arial" panose="020B0604020202020204" pitchFamily="34" charset="0"/>
            </a:endParaRPr>
          </a:p>
          <a:p>
            <a:pPr marL="271463" marR="5080">
              <a:lnSpc>
                <a:spcPts val="1950"/>
              </a:lnSpc>
              <a:spcBef>
                <a:spcPts val="445"/>
              </a:spcBef>
            </a:pPr>
            <a:r>
              <a:rPr sz="1800" dirty="0">
                <a:solidFill>
                  <a:srgbClr val="5E5E5E"/>
                </a:solidFill>
                <a:latin typeface="Arial" panose="020B0604020202020204" pitchFamily="34" charset="0"/>
                <a:cs typeface="Arial" panose="020B0604020202020204" pitchFamily="34" charset="0"/>
              </a:rPr>
              <a:t>Suponiendo que la excitación es  suficiente, el generador operará como un  motor sincrónico moviendo la turbina.</a:t>
            </a:r>
            <a:endParaRPr sz="1800" dirty="0">
              <a:latin typeface="Arial" panose="020B0604020202020204" pitchFamily="34" charset="0"/>
              <a:cs typeface="Arial" panose="020B0604020202020204" pitchFamily="34" charset="0"/>
            </a:endParaRPr>
          </a:p>
          <a:p>
            <a:pPr marL="271463" marR="37465">
              <a:lnSpc>
                <a:spcPts val="1950"/>
              </a:lnSpc>
              <a:spcBef>
                <a:spcPts val="430"/>
              </a:spcBef>
            </a:pPr>
            <a:r>
              <a:rPr sz="1800" dirty="0">
                <a:solidFill>
                  <a:srgbClr val="5E5E5E"/>
                </a:solidFill>
                <a:latin typeface="Arial" panose="020B0604020202020204" pitchFamily="34" charset="0"/>
                <a:cs typeface="Arial" panose="020B0604020202020204" pitchFamily="34" charset="0"/>
              </a:rPr>
              <a:t>El generador no se dañará con la motorización, pero la turbina (los álabes)  puede dañarse por sobrecalentamiento.</a:t>
            </a:r>
            <a:endParaRPr sz="1800" dirty="0">
              <a:latin typeface="Arial" panose="020B0604020202020204" pitchFamily="34" charset="0"/>
              <a:cs typeface="Arial" panose="020B0604020202020204" pitchFamily="34" charset="0"/>
            </a:endParaRPr>
          </a:p>
          <a:p>
            <a:pPr marL="271463" marR="30480" defTabSz="179388">
              <a:lnSpc>
                <a:spcPts val="1939"/>
              </a:lnSpc>
              <a:spcBef>
                <a:spcPts val="445"/>
              </a:spcBef>
            </a:pPr>
            <a:r>
              <a:rPr sz="1800" dirty="0">
                <a:solidFill>
                  <a:srgbClr val="5E5E5E"/>
                </a:solidFill>
                <a:latin typeface="Arial" panose="020B0604020202020204" pitchFamily="34" charset="0"/>
                <a:cs typeface="Arial" panose="020B0604020202020204" pitchFamily="34" charset="0"/>
              </a:rPr>
              <a:t>Un	tipo	especial	de	motorización	</a:t>
            </a:r>
            <a:r>
              <a:rPr lang="es-PE" sz="1800" dirty="0" smtClean="0">
                <a:solidFill>
                  <a:srgbClr val="5E5E5E"/>
                </a:solidFill>
                <a:latin typeface="Arial" panose="020B0604020202020204" pitchFamily="34" charset="0"/>
                <a:cs typeface="Arial" panose="020B0604020202020204" pitchFamily="34" charset="0"/>
              </a:rPr>
              <a:t>ocurre</a:t>
            </a:r>
            <a:r>
              <a:rPr sz="1800" dirty="0">
                <a:solidFill>
                  <a:srgbClr val="5E5E5E"/>
                </a:solidFill>
                <a:latin typeface="Arial" panose="020B0604020202020204" pitchFamily="34" charset="0"/>
                <a:cs typeface="Arial" panose="020B0604020202020204" pitchFamily="34" charset="0"/>
              </a:rPr>
              <a:t>	cuando	</a:t>
            </a:r>
            <a:r>
              <a:rPr sz="1800" dirty="0" smtClean="0">
                <a:solidFill>
                  <a:srgbClr val="5E5E5E"/>
                </a:solidFill>
                <a:latin typeface="Arial" panose="020B0604020202020204" pitchFamily="34" charset="0"/>
                <a:cs typeface="Arial" panose="020B0604020202020204" pitchFamily="34" charset="0"/>
              </a:rPr>
              <a:t>el</a:t>
            </a:r>
            <a:r>
              <a:rPr lang="es-PE" sz="1800" dirty="0" smtClean="0">
                <a:solidFill>
                  <a:srgbClr val="5E5E5E"/>
                </a:solidFill>
                <a:latin typeface="Arial" panose="020B0604020202020204" pitchFamily="34" charset="0"/>
                <a:cs typeface="Arial" panose="020B0604020202020204" pitchFamily="34" charset="0"/>
              </a:rPr>
              <a:t> </a:t>
            </a:r>
            <a:r>
              <a:rPr sz="1800" dirty="0">
                <a:solidFill>
                  <a:srgbClr val="5E5E5E"/>
                </a:solidFill>
                <a:latin typeface="Arial" panose="020B0604020202020204" pitchFamily="34" charset="0"/>
                <a:cs typeface="Arial" panose="020B0604020202020204" pitchFamily="34" charset="0"/>
              </a:rPr>
              <a:t>	generador	es  accidentalmente energizado con baja velocidad.</a:t>
            </a:r>
            <a:endParaRPr sz="1800" dirty="0">
              <a:latin typeface="Arial" panose="020B0604020202020204" pitchFamily="34" charset="0"/>
              <a:cs typeface="Arial" panose="020B0604020202020204" pitchFamily="34" charset="0"/>
            </a:endParaRPr>
          </a:p>
          <a:p>
            <a:pPr marL="271463" marR="5080">
              <a:lnSpc>
                <a:spcPct val="89900"/>
              </a:lnSpc>
              <a:spcBef>
                <a:spcPts val="420"/>
              </a:spcBef>
            </a:pPr>
            <a:r>
              <a:rPr sz="1800" dirty="0">
                <a:solidFill>
                  <a:srgbClr val="5E5E5E"/>
                </a:solidFill>
                <a:latin typeface="Arial" panose="020B0604020202020204" pitchFamily="34" charset="0"/>
                <a:cs typeface="Arial" panose="020B0604020202020204" pitchFamily="34" charset="0"/>
              </a:rPr>
              <a:t>La motorización seguida por pérdida de flujo de vapor puede detectarse con  un relé direccional de potencia. Para evitar falsos disparos debidos a  oscilaciones de potencia se requiere un retraso de tiempo de 10 a 30  segundos. Se recomienda que el relé de potencia inversa se use para  producir un disparo tipo A . Alternativamente, un disparo tipo B o C se  podría usar.</a:t>
            </a:r>
            <a:endParaRPr sz="1800" dirty="0">
              <a:latin typeface="Arial" panose="020B0604020202020204" pitchFamily="34" charset="0"/>
              <a:cs typeface="Arial" panose="020B0604020202020204" pitchFamily="34" charset="0"/>
            </a:endParaRPr>
          </a:p>
        </p:txBody>
      </p:sp>
      <p:sp>
        <p:nvSpPr>
          <p:cNvPr id="10" name="Marcador de pie de página 9"/>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14</a:t>
            </a:fld>
            <a:endParaRPr lang="es-P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5791200"/>
            <a:ext cx="9144000" cy="10668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97790">
              <a:lnSpc>
                <a:spcPct val="100000"/>
              </a:lnSpc>
              <a:spcBef>
                <a:spcPts val="240"/>
              </a:spcBef>
            </a:pPr>
            <a:endParaRPr sz="1000" dirty="0">
              <a:latin typeface="Georgia"/>
              <a:cs typeface="Georgia"/>
            </a:endParaRPr>
          </a:p>
        </p:txBody>
      </p:sp>
      <p:sp>
        <p:nvSpPr>
          <p:cNvPr id="5" name="object 5"/>
          <p:cNvSpPr txBox="1"/>
          <p:nvPr/>
        </p:nvSpPr>
        <p:spPr>
          <a:xfrm>
            <a:off x="438150" y="1347470"/>
            <a:ext cx="247650" cy="360680"/>
          </a:xfrm>
          <a:prstGeom prst="rect">
            <a:avLst/>
          </a:prstGeom>
        </p:spPr>
        <p:txBody>
          <a:bodyPr vert="horz" wrap="square" lIns="0" tIns="12700" rIns="0" bIns="0" rtlCol="0">
            <a:spAutoFit/>
          </a:bodyPr>
          <a:lstStyle/>
          <a:p>
            <a:pPr marL="12700">
              <a:lnSpc>
                <a:spcPct val="100000"/>
              </a:lnSpc>
              <a:spcBef>
                <a:spcPts val="100"/>
              </a:spcBef>
            </a:pPr>
            <a:r>
              <a:rPr sz="2200" dirty="0">
                <a:solidFill>
                  <a:srgbClr val="E56F14"/>
                </a:solidFill>
                <a:latin typeface="Wingdings"/>
                <a:cs typeface="Wingdings"/>
              </a:rPr>
              <a:t></a:t>
            </a:r>
            <a:endParaRPr sz="2200">
              <a:latin typeface="Wingdings"/>
              <a:cs typeface="Wingdings"/>
            </a:endParaRPr>
          </a:p>
        </p:txBody>
      </p:sp>
      <p:sp>
        <p:nvSpPr>
          <p:cNvPr id="6" name="object 6"/>
          <p:cNvSpPr txBox="1"/>
          <p:nvPr/>
        </p:nvSpPr>
        <p:spPr>
          <a:xfrm>
            <a:off x="857250" y="1362709"/>
            <a:ext cx="3333750" cy="351378"/>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E56F14"/>
                </a:solidFill>
                <a:latin typeface="Arial" panose="020B0604020202020204" pitchFamily="34" charset="0"/>
                <a:cs typeface="Arial" panose="020B0604020202020204" pitchFamily="34" charset="0"/>
              </a:rPr>
              <a:t>Cargas desbalanceadas</a:t>
            </a:r>
            <a:endParaRPr sz="2200" dirty="0">
              <a:latin typeface="Arial" panose="020B0604020202020204" pitchFamily="34" charset="0"/>
              <a:cs typeface="Arial" panose="020B0604020202020204" pitchFamily="34" charset="0"/>
            </a:endParaRPr>
          </a:p>
        </p:txBody>
      </p:sp>
      <p:sp>
        <p:nvSpPr>
          <p:cNvPr id="7" name="object 7"/>
          <p:cNvSpPr txBox="1"/>
          <p:nvPr/>
        </p:nvSpPr>
        <p:spPr>
          <a:xfrm>
            <a:off x="777240" y="2113279"/>
            <a:ext cx="7595870" cy="3026341"/>
          </a:xfrm>
          <a:prstGeom prst="rect">
            <a:avLst/>
          </a:prstGeom>
        </p:spPr>
        <p:txBody>
          <a:bodyPr vert="horz" wrap="square" lIns="0" tIns="45085" rIns="0" bIns="0" rtlCol="0">
            <a:spAutoFit/>
          </a:bodyPr>
          <a:lstStyle/>
          <a:p>
            <a:pPr marL="12700" marR="14604" indent="440690" algn="just">
              <a:lnSpc>
                <a:spcPct val="89300"/>
              </a:lnSpc>
              <a:spcBef>
                <a:spcPts val="355"/>
              </a:spcBef>
            </a:pPr>
            <a:r>
              <a:rPr sz="2000" dirty="0">
                <a:solidFill>
                  <a:srgbClr val="5E5E5E"/>
                </a:solidFill>
                <a:latin typeface="Arial" panose="020B0604020202020204" pitchFamily="34" charset="0"/>
                <a:cs typeface="Arial" panose="020B0604020202020204" pitchFamily="34" charset="0"/>
              </a:rPr>
              <a:t>Cuando el generador alimenta una carga desbalanceada, las  </a:t>
            </a:r>
            <a:r>
              <a:rPr lang="es-PE" sz="2000" dirty="0" smtClean="0">
                <a:solidFill>
                  <a:srgbClr val="5E5E5E"/>
                </a:solidFill>
                <a:latin typeface="Arial" panose="020B0604020202020204" pitchFamily="34" charset="0"/>
                <a:cs typeface="Arial" panose="020B0604020202020204" pitchFamily="34" charset="0"/>
              </a:rPr>
              <a:t>corrientes</a:t>
            </a:r>
            <a:r>
              <a:rPr sz="2000" dirty="0" smtClean="0">
                <a:solidFill>
                  <a:srgbClr val="5E5E5E"/>
                </a:solidFill>
                <a:latin typeface="Arial" panose="020B0604020202020204" pitchFamily="34" charset="0"/>
                <a:cs typeface="Arial" panose="020B0604020202020204" pitchFamily="34" charset="0"/>
              </a:rPr>
              <a:t> </a:t>
            </a:r>
            <a:r>
              <a:rPr sz="2000" dirty="0">
                <a:solidFill>
                  <a:srgbClr val="5E5E5E"/>
                </a:solidFill>
                <a:latin typeface="Arial" panose="020B0604020202020204" pitchFamily="34" charset="0"/>
                <a:cs typeface="Arial" panose="020B0604020202020204" pitchFamily="34" charset="0"/>
              </a:rPr>
              <a:t>de fase y voltajes terminales varían de la relación ideal  balanceada, y aparecen, </a:t>
            </a:r>
            <a:r>
              <a:rPr sz="2000" dirty="0" err="1">
                <a:solidFill>
                  <a:srgbClr val="5E5E5E"/>
                </a:solidFill>
                <a:latin typeface="Arial" panose="020B0604020202020204" pitchFamily="34" charset="0"/>
                <a:cs typeface="Arial" panose="020B0604020202020204" pitchFamily="34" charset="0"/>
              </a:rPr>
              <a:t>por</a:t>
            </a:r>
            <a:r>
              <a:rPr sz="2000" dirty="0">
                <a:solidFill>
                  <a:srgbClr val="5E5E5E"/>
                </a:solidFill>
                <a:latin typeface="Arial" panose="020B0604020202020204" pitchFamily="34" charset="0"/>
                <a:cs typeface="Arial" panose="020B0604020202020204" pitchFamily="34" charset="0"/>
              </a:rPr>
              <a:t> </a:t>
            </a:r>
            <a:r>
              <a:rPr lang="es-PE" sz="2000" dirty="0" smtClean="0">
                <a:solidFill>
                  <a:srgbClr val="5E5E5E"/>
                </a:solidFill>
                <a:latin typeface="Arial" panose="020B0604020202020204" pitchFamily="34" charset="0"/>
                <a:cs typeface="Arial" panose="020B0604020202020204" pitchFamily="34" charset="0"/>
              </a:rPr>
              <a:t>tanto</a:t>
            </a:r>
            <a:r>
              <a:rPr sz="2000" dirty="0" smtClean="0">
                <a:solidFill>
                  <a:srgbClr val="5E5E5E"/>
                </a:solidFill>
                <a:latin typeface="Arial" panose="020B0604020202020204" pitchFamily="34" charset="0"/>
                <a:cs typeface="Arial" panose="020B0604020202020204" pitchFamily="34" charset="0"/>
              </a:rPr>
              <a:t> </a:t>
            </a:r>
            <a:r>
              <a:rPr lang="es-PE" sz="2000" dirty="0" smtClean="0">
                <a:solidFill>
                  <a:srgbClr val="5E5E5E"/>
                </a:solidFill>
                <a:latin typeface="Arial" panose="020B0604020202020204" pitchFamily="34" charset="0"/>
                <a:cs typeface="Arial" panose="020B0604020202020204" pitchFamily="34" charset="0"/>
              </a:rPr>
              <a:t>una</a:t>
            </a:r>
            <a:r>
              <a:rPr sz="2000" dirty="0" smtClean="0">
                <a:solidFill>
                  <a:srgbClr val="5E5E5E"/>
                </a:solidFill>
                <a:latin typeface="Arial" panose="020B0604020202020204" pitchFamily="34" charset="0"/>
                <a:cs typeface="Arial" panose="020B0604020202020204" pitchFamily="34" charset="0"/>
              </a:rPr>
              <a:t> </a:t>
            </a:r>
            <a:r>
              <a:rPr lang="es-PE" sz="2000" dirty="0" smtClean="0">
                <a:solidFill>
                  <a:srgbClr val="5E5E5E"/>
                </a:solidFill>
                <a:latin typeface="Arial" panose="020B0604020202020204" pitchFamily="34" charset="0"/>
                <a:cs typeface="Arial" panose="020B0604020202020204" pitchFamily="34" charset="0"/>
              </a:rPr>
              <a:t>corriente </a:t>
            </a:r>
            <a:r>
              <a:rPr sz="2000" dirty="0" smtClean="0">
                <a:solidFill>
                  <a:srgbClr val="5E5E5E"/>
                </a:solidFill>
                <a:latin typeface="Arial" panose="020B0604020202020204" pitchFamily="34" charset="0"/>
                <a:cs typeface="Arial" panose="020B0604020202020204" pitchFamily="34" charset="0"/>
              </a:rPr>
              <a:t>de </a:t>
            </a:r>
            <a:r>
              <a:rPr sz="2000" dirty="0">
                <a:solidFill>
                  <a:srgbClr val="5E5E5E"/>
                </a:solidFill>
                <a:latin typeface="Arial" panose="020B0604020202020204" pitchFamily="34" charset="0"/>
                <a:cs typeface="Arial" panose="020B0604020202020204" pitchFamily="34" charset="0"/>
              </a:rPr>
              <a:t>armadura de  secuencia negativa </a:t>
            </a:r>
            <a:r>
              <a:rPr sz="2000" dirty="0">
                <a:latin typeface="Arial" panose="020B0604020202020204" pitchFamily="34" charset="0"/>
                <a:cs typeface="Arial" panose="020B0604020202020204" pitchFamily="34" charset="0"/>
              </a:rPr>
              <a:t>(</a:t>
            </a:r>
            <a:r>
              <a:rPr sz="2000" i="1" dirty="0">
                <a:latin typeface="Arial" panose="020B0604020202020204" pitchFamily="34" charset="0"/>
                <a:cs typeface="Arial" panose="020B0604020202020204" pitchFamily="34" charset="0"/>
              </a:rPr>
              <a:t>I</a:t>
            </a:r>
            <a:r>
              <a:rPr sz="1725" i="1" baseline="-28985" dirty="0">
                <a:latin typeface="Arial" panose="020B0604020202020204" pitchFamily="34" charset="0"/>
                <a:cs typeface="Arial" panose="020B0604020202020204" pitchFamily="34" charset="0"/>
              </a:rPr>
              <a:t>2</a:t>
            </a:r>
            <a:r>
              <a:rPr sz="2000" dirty="0">
                <a:latin typeface="Arial" panose="020B0604020202020204" pitchFamily="34" charset="0"/>
                <a:cs typeface="Arial" panose="020B0604020202020204" pitchFamily="34" charset="0"/>
              </a:rPr>
              <a:t>) </a:t>
            </a:r>
            <a:r>
              <a:rPr sz="2000" dirty="0">
                <a:solidFill>
                  <a:srgbClr val="5E5E5E"/>
                </a:solidFill>
                <a:latin typeface="Arial" panose="020B0604020202020204" pitchFamily="34" charset="0"/>
                <a:cs typeface="Arial" panose="020B0604020202020204" pitchFamily="34" charset="0"/>
              </a:rPr>
              <a:t>en el generador.</a:t>
            </a:r>
            <a:endParaRPr sz="2000" dirty="0">
              <a:latin typeface="Arial" panose="020B0604020202020204" pitchFamily="34" charset="0"/>
              <a:cs typeface="Arial" panose="020B0604020202020204" pitchFamily="34" charset="0"/>
            </a:endParaRPr>
          </a:p>
          <a:p>
            <a:pPr marL="12700" marR="5080" indent="50800" algn="just">
              <a:lnSpc>
                <a:spcPts val="2160"/>
              </a:lnSpc>
              <a:spcBef>
                <a:spcPts val="960"/>
              </a:spcBef>
            </a:pPr>
            <a:r>
              <a:rPr sz="2000" dirty="0">
                <a:solidFill>
                  <a:srgbClr val="5E5E5E"/>
                </a:solidFill>
                <a:latin typeface="Arial" panose="020B0604020202020204" pitchFamily="34" charset="0"/>
                <a:cs typeface="Arial" panose="020B0604020202020204" pitchFamily="34" charset="0"/>
              </a:rPr>
              <a:t>La </a:t>
            </a:r>
            <a:r>
              <a:rPr lang="es-PE" sz="2000" dirty="0" smtClean="0">
                <a:solidFill>
                  <a:srgbClr val="5E5E5E"/>
                </a:solidFill>
                <a:latin typeface="Arial" panose="020B0604020202020204" pitchFamily="34" charset="0"/>
                <a:cs typeface="Arial" panose="020B0604020202020204" pitchFamily="34" charset="0"/>
              </a:rPr>
              <a:t>corriente</a:t>
            </a:r>
            <a:r>
              <a:rPr sz="2000" dirty="0" smtClean="0">
                <a:solidFill>
                  <a:srgbClr val="5E5E5E"/>
                </a:solidFill>
                <a:latin typeface="Arial" panose="020B0604020202020204" pitchFamily="34" charset="0"/>
                <a:cs typeface="Arial" panose="020B0604020202020204" pitchFamily="34" charset="0"/>
              </a:rPr>
              <a:t> </a:t>
            </a:r>
            <a:r>
              <a:rPr sz="2000" dirty="0">
                <a:solidFill>
                  <a:srgbClr val="5E5E5E"/>
                </a:solidFill>
                <a:latin typeface="Arial" panose="020B0604020202020204" pitchFamily="34" charset="0"/>
                <a:cs typeface="Arial" panose="020B0604020202020204" pitchFamily="34" charset="0"/>
              </a:rPr>
              <a:t>de secuencia negativa en el devanado de armadura crea  una onda de flujo magnético en el </a:t>
            </a:r>
            <a:r>
              <a:rPr lang="es-PE" sz="2000" dirty="0" smtClean="0">
                <a:solidFill>
                  <a:srgbClr val="5E5E5E"/>
                </a:solidFill>
                <a:latin typeface="Arial" panose="020B0604020202020204" pitchFamily="34" charset="0"/>
                <a:cs typeface="Arial" panose="020B0604020202020204" pitchFamily="34" charset="0"/>
              </a:rPr>
              <a:t>entrehierro</a:t>
            </a:r>
            <a:r>
              <a:rPr sz="2000" dirty="0" smtClean="0">
                <a:solidFill>
                  <a:srgbClr val="5E5E5E"/>
                </a:solidFill>
                <a:latin typeface="Arial" panose="020B0604020202020204" pitchFamily="34" charset="0"/>
                <a:cs typeface="Arial" panose="020B0604020202020204" pitchFamily="34" charset="0"/>
              </a:rPr>
              <a:t>, </a:t>
            </a:r>
            <a:r>
              <a:rPr sz="2000" dirty="0">
                <a:solidFill>
                  <a:srgbClr val="5E5E5E"/>
                </a:solidFill>
                <a:latin typeface="Arial" panose="020B0604020202020204" pitchFamily="34" charset="0"/>
                <a:cs typeface="Arial" panose="020B0604020202020204" pitchFamily="34" charset="0"/>
              </a:rPr>
              <a:t>la cual gira en  oposición al rotor, a la velocidad sincrónica.</a:t>
            </a:r>
            <a:endParaRPr sz="2000" dirty="0">
              <a:latin typeface="Arial" panose="020B0604020202020204" pitchFamily="34" charset="0"/>
              <a:cs typeface="Arial" panose="020B0604020202020204" pitchFamily="34" charset="0"/>
            </a:endParaRPr>
          </a:p>
          <a:p>
            <a:pPr marL="12700" marR="13335" indent="93980" algn="just">
              <a:lnSpc>
                <a:spcPts val="2160"/>
              </a:lnSpc>
              <a:spcBef>
                <a:spcPts val="500"/>
              </a:spcBef>
            </a:pPr>
            <a:r>
              <a:rPr sz="2000" dirty="0">
                <a:solidFill>
                  <a:srgbClr val="5E5E5E"/>
                </a:solidFill>
                <a:latin typeface="Arial" panose="020B0604020202020204" pitchFamily="34" charset="0"/>
                <a:cs typeface="Arial" panose="020B0604020202020204" pitchFamily="34" charset="0"/>
              </a:rPr>
              <a:t>Este flujo induce </a:t>
            </a:r>
            <a:r>
              <a:rPr lang="es-PE" sz="2000" dirty="0" smtClean="0">
                <a:solidFill>
                  <a:srgbClr val="5E5E5E"/>
                </a:solidFill>
                <a:latin typeface="Arial" panose="020B0604020202020204" pitchFamily="34" charset="0"/>
                <a:cs typeface="Arial" panose="020B0604020202020204" pitchFamily="34" charset="0"/>
              </a:rPr>
              <a:t>corrientes</a:t>
            </a:r>
            <a:r>
              <a:rPr sz="2000" dirty="0" smtClean="0">
                <a:solidFill>
                  <a:srgbClr val="5E5E5E"/>
                </a:solidFill>
                <a:latin typeface="Arial" panose="020B0604020202020204" pitchFamily="34" charset="0"/>
                <a:cs typeface="Arial" panose="020B0604020202020204" pitchFamily="34" charset="0"/>
              </a:rPr>
              <a:t> </a:t>
            </a:r>
            <a:r>
              <a:rPr sz="2000" dirty="0">
                <a:solidFill>
                  <a:srgbClr val="5E5E5E"/>
                </a:solidFill>
                <a:latin typeface="Arial" panose="020B0604020202020204" pitchFamily="34" charset="0"/>
                <a:cs typeface="Arial" panose="020B0604020202020204" pitchFamily="34" charset="0"/>
              </a:rPr>
              <a:t>en el </a:t>
            </a:r>
            <a:r>
              <a:rPr lang="es-PE" sz="2000" dirty="0" smtClean="0">
                <a:solidFill>
                  <a:srgbClr val="5E5E5E"/>
                </a:solidFill>
                <a:latin typeface="Arial" panose="020B0604020202020204" pitchFamily="34" charset="0"/>
                <a:cs typeface="Arial" panose="020B0604020202020204" pitchFamily="34" charset="0"/>
              </a:rPr>
              <a:t>hierro</a:t>
            </a:r>
            <a:r>
              <a:rPr sz="2000" dirty="0" smtClean="0">
                <a:solidFill>
                  <a:srgbClr val="5E5E5E"/>
                </a:solidFill>
                <a:latin typeface="Arial" panose="020B0604020202020204" pitchFamily="34" charset="0"/>
                <a:cs typeface="Arial" panose="020B0604020202020204" pitchFamily="34" charset="0"/>
              </a:rPr>
              <a:t> </a:t>
            </a:r>
            <a:r>
              <a:rPr sz="2000" dirty="0">
                <a:solidFill>
                  <a:srgbClr val="5E5E5E"/>
                </a:solidFill>
                <a:latin typeface="Arial" panose="020B0604020202020204" pitchFamily="34" charset="0"/>
                <a:cs typeface="Arial" panose="020B0604020202020204" pitchFamily="34" charset="0"/>
              </a:rPr>
              <a:t>del rotor, ranuras, anillos de  retención y devanados amortiguadores al doble de la frecuencia de  línea.</a:t>
            </a:r>
            <a:endParaRPr sz="2000" dirty="0">
              <a:latin typeface="Arial" panose="020B0604020202020204" pitchFamily="34" charset="0"/>
              <a:cs typeface="Arial" panose="020B0604020202020204" pitchFamily="34" charset="0"/>
            </a:endParaRPr>
          </a:p>
        </p:txBody>
      </p:sp>
      <p:sp>
        <p:nvSpPr>
          <p:cNvPr id="8" name="object 8"/>
          <p:cNvSpPr txBox="1">
            <a:spLocks noGrp="1"/>
          </p:cNvSpPr>
          <p:nvPr>
            <p:ph type="title"/>
          </p:nvPr>
        </p:nvSpPr>
        <p:spPr>
          <a:xfrm>
            <a:off x="369570" y="389890"/>
            <a:ext cx="8003540" cy="443711"/>
          </a:xfrm>
          <a:prstGeom prst="rect">
            <a:avLst/>
          </a:prstGeom>
        </p:spPr>
        <p:txBody>
          <a:bodyPr vert="horz" wrap="square" lIns="0" tIns="12700" rIns="0" bIns="0" rtlCol="0">
            <a:spAutoFit/>
          </a:bodyPr>
          <a:lstStyle/>
          <a:p>
            <a:pPr marL="12700">
              <a:lnSpc>
                <a:spcPct val="100000"/>
              </a:lnSpc>
              <a:spcBef>
                <a:spcPts val="100"/>
              </a:spcBef>
            </a:pPr>
            <a:r>
              <a:rPr dirty="0">
                <a:solidFill>
                  <a:srgbClr val="E56F14"/>
                </a:solidFill>
                <a:latin typeface="Arial" panose="020B0604020202020204" pitchFamily="34" charset="0"/>
                <a:cs typeface="Arial" panose="020B0604020202020204" pitchFamily="34" charset="0"/>
              </a:rPr>
              <a:t>PROTECCIÓN CONTRA FALLAS EXTERNAS</a:t>
            </a:r>
          </a:p>
        </p:txBody>
      </p:sp>
      <p:sp>
        <p:nvSpPr>
          <p:cNvPr id="12" name="Marcador de pie de página 11"/>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15</a:t>
            </a:fld>
            <a:endParaRPr lang="es-P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0" y="5799392"/>
            <a:ext cx="9144000" cy="105860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 name="object 2"/>
          <p:cNvSpPr/>
          <p:nvPr/>
        </p:nvSpPr>
        <p:spPr>
          <a:xfrm>
            <a:off x="8839200" y="0"/>
            <a:ext cx="304800" cy="304800"/>
          </a:xfrm>
          <a:custGeom>
            <a:avLst/>
            <a:gdLst/>
            <a:ahLst/>
            <a:cxnLst/>
            <a:rect l="l" t="t" r="r" b="b"/>
            <a:pathLst>
              <a:path w="304800" h="304800">
                <a:moveTo>
                  <a:pt x="0" y="0"/>
                </a:moveTo>
                <a:lnTo>
                  <a:pt x="304800" y="0"/>
                </a:lnTo>
                <a:lnTo>
                  <a:pt x="304800" y="304800"/>
                </a:lnTo>
                <a:lnTo>
                  <a:pt x="0" y="304800"/>
                </a:lnTo>
                <a:lnTo>
                  <a:pt x="0" y="0"/>
                </a:lnTo>
                <a:close/>
              </a:path>
            </a:pathLst>
          </a:custGeom>
          <a:solidFill>
            <a:srgbClr val="66B83D">
              <a:alpha val="69998"/>
            </a:srgbClr>
          </a:solidFill>
        </p:spPr>
        <p:txBody>
          <a:bodyPr wrap="square" lIns="0" tIns="0" rIns="0" bIns="0" rtlCol="0"/>
          <a:lstStyle/>
          <a:p>
            <a:endParaRPr/>
          </a:p>
        </p:txBody>
      </p:sp>
      <p:sp>
        <p:nvSpPr>
          <p:cNvPr id="6" name="object 6"/>
          <p:cNvSpPr txBox="1"/>
          <p:nvPr/>
        </p:nvSpPr>
        <p:spPr>
          <a:xfrm>
            <a:off x="373378" y="971598"/>
            <a:ext cx="8465821" cy="2911053"/>
          </a:xfrm>
          <a:prstGeom prst="rect">
            <a:avLst/>
          </a:prstGeom>
        </p:spPr>
        <p:txBody>
          <a:bodyPr vert="horz" wrap="square" lIns="0" tIns="12700" rIns="0" bIns="0" rtlCol="0">
            <a:spAutoFit/>
          </a:bodyPr>
          <a:lstStyle/>
          <a:p>
            <a:pPr marL="271463" marR="22225" algn="just">
              <a:lnSpc>
                <a:spcPct val="100000"/>
              </a:lnSpc>
              <a:spcBef>
                <a:spcPts val="100"/>
              </a:spcBef>
            </a:pPr>
            <a:r>
              <a:rPr sz="2000" dirty="0">
                <a:solidFill>
                  <a:srgbClr val="5E5E5E"/>
                </a:solidFill>
                <a:latin typeface="Georgia"/>
                <a:cs typeface="Georgia"/>
              </a:rPr>
              <a:t>El calentamiento se presenta en estas áreas y las temperaturas  resultantes dependen del nivel y duración de las </a:t>
            </a:r>
            <a:r>
              <a:rPr sz="2000" dirty="0" smtClean="0">
                <a:solidFill>
                  <a:srgbClr val="5E5E5E"/>
                </a:solidFill>
                <a:latin typeface="Georgia"/>
                <a:cs typeface="Georgia"/>
              </a:rPr>
              <a:t>Corrientes  </a:t>
            </a:r>
            <a:r>
              <a:rPr sz="2000" dirty="0">
                <a:solidFill>
                  <a:srgbClr val="5E5E5E"/>
                </a:solidFill>
                <a:latin typeface="Georgia"/>
                <a:cs typeface="Georgia"/>
              </a:rPr>
              <a:t>desbalanceadas.</a:t>
            </a:r>
            <a:endParaRPr sz="2000" dirty="0">
              <a:latin typeface="Georgia"/>
              <a:cs typeface="Georgia"/>
            </a:endParaRPr>
          </a:p>
          <a:p>
            <a:pPr marL="271463">
              <a:lnSpc>
                <a:spcPct val="100000"/>
              </a:lnSpc>
              <a:spcBef>
                <a:spcPts val="500"/>
              </a:spcBef>
              <a:tabLst>
                <a:tab pos="7238365" algn="l"/>
              </a:tabLst>
            </a:pPr>
            <a:r>
              <a:rPr sz="2000" dirty="0">
                <a:solidFill>
                  <a:srgbClr val="5E5E5E"/>
                </a:solidFill>
                <a:latin typeface="Georgia"/>
                <a:cs typeface="Georgia"/>
              </a:rPr>
              <a:t>Es  posible  alcanzar temperaturas  a  las  cuales  </a:t>
            </a:r>
            <a:r>
              <a:rPr sz="2000" dirty="0" err="1">
                <a:solidFill>
                  <a:srgbClr val="5E5E5E"/>
                </a:solidFill>
                <a:latin typeface="Georgia"/>
                <a:cs typeface="Georgia"/>
              </a:rPr>
              <a:t>los</a:t>
            </a:r>
            <a:r>
              <a:rPr sz="2000" dirty="0">
                <a:solidFill>
                  <a:srgbClr val="5E5E5E"/>
                </a:solidFill>
                <a:latin typeface="Georgia"/>
                <a:cs typeface="Georgia"/>
              </a:rPr>
              <a:t>  </a:t>
            </a:r>
            <a:r>
              <a:rPr sz="2000" dirty="0" err="1" smtClean="0">
                <a:solidFill>
                  <a:srgbClr val="5E5E5E"/>
                </a:solidFill>
                <a:latin typeface="Georgia"/>
                <a:cs typeface="Georgia"/>
              </a:rPr>
              <a:t>materiales</a:t>
            </a:r>
            <a:r>
              <a:rPr lang="es-PE" sz="2000" dirty="0" smtClean="0">
                <a:solidFill>
                  <a:srgbClr val="5E5E5E"/>
                </a:solidFill>
                <a:latin typeface="Georgia"/>
                <a:cs typeface="Georgia"/>
              </a:rPr>
              <a:t> </a:t>
            </a:r>
            <a:r>
              <a:rPr sz="2000" dirty="0" smtClean="0">
                <a:solidFill>
                  <a:srgbClr val="5E5E5E"/>
                </a:solidFill>
                <a:latin typeface="Georgia"/>
                <a:cs typeface="Georgia"/>
              </a:rPr>
              <a:t>del</a:t>
            </a:r>
            <a:r>
              <a:rPr lang="es-PE" sz="2000" dirty="0" smtClean="0">
                <a:solidFill>
                  <a:srgbClr val="5E5E5E"/>
                </a:solidFill>
                <a:latin typeface="Georgia"/>
                <a:cs typeface="Georgia"/>
              </a:rPr>
              <a:t> rotor no soportan por mucho tiempo las fuerzas centrifugas impuestas en ellos, resultando en serios daños al conjunto turbina-generador:</a:t>
            </a:r>
          </a:p>
          <a:p>
            <a:pPr marL="271463">
              <a:lnSpc>
                <a:spcPct val="100000"/>
              </a:lnSpc>
              <a:spcBef>
                <a:spcPts val="500"/>
              </a:spcBef>
              <a:tabLst>
                <a:tab pos="7238365" algn="l"/>
              </a:tabLst>
            </a:pPr>
            <a:r>
              <a:rPr lang="es-PE" sz="2000" dirty="0" smtClean="0">
                <a:solidFill>
                  <a:srgbClr val="5E5E5E"/>
                </a:solidFill>
                <a:latin typeface="Georgia"/>
                <a:cs typeface="Georgia"/>
              </a:rPr>
              <a:t>Los fabricantes de generadores han establecido algunos limites para la corriente de secuencia negativa que podría existir permanentemente (a no ser que se especifique lo contrario), estos son:</a:t>
            </a:r>
            <a:endParaRPr sz="2000" dirty="0">
              <a:latin typeface="Georgia"/>
              <a:cs typeface="Georgia"/>
            </a:endParaRPr>
          </a:p>
        </p:txBody>
      </p:sp>
      <p:sp>
        <p:nvSpPr>
          <p:cNvPr id="11" name="object 11"/>
          <p:cNvSpPr txBox="1">
            <a:spLocks noGrp="1"/>
          </p:cNvSpPr>
          <p:nvPr>
            <p:ph type="title"/>
          </p:nvPr>
        </p:nvSpPr>
        <p:spPr>
          <a:xfrm>
            <a:off x="390523" y="215024"/>
            <a:ext cx="5040630" cy="443711"/>
          </a:xfrm>
          <a:prstGeom prst="rect">
            <a:avLst/>
          </a:prstGeom>
        </p:spPr>
        <p:txBody>
          <a:bodyPr vert="horz" wrap="square" lIns="0" tIns="12700" rIns="0" bIns="0" rtlCol="0">
            <a:spAutoFit/>
          </a:bodyPr>
          <a:lstStyle/>
          <a:p>
            <a:pPr marL="12700">
              <a:lnSpc>
                <a:spcPct val="100000"/>
              </a:lnSpc>
              <a:spcBef>
                <a:spcPts val="100"/>
              </a:spcBef>
            </a:pPr>
            <a:r>
              <a:rPr dirty="0">
                <a:solidFill>
                  <a:srgbClr val="E56F14"/>
                </a:solidFill>
                <a:latin typeface="Arial" panose="020B0604020202020204" pitchFamily="34" charset="0"/>
                <a:cs typeface="Arial" panose="020B0604020202020204" pitchFamily="34" charset="0"/>
              </a:rPr>
              <a:t>Cargas Desbalanceadas</a:t>
            </a:r>
          </a:p>
        </p:txBody>
      </p:sp>
      <p:graphicFrame>
        <p:nvGraphicFramePr>
          <p:cNvPr id="12" name="object 12"/>
          <p:cNvGraphicFramePr>
            <a:graphicFrameLocks noGrp="1"/>
          </p:cNvGraphicFramePr>
          <p:nvPr>
            <p:extLst>
              <p:ext uri="{D42A27DB-BD31-4B8C-83A1-F6EECF244321}">
                <p14:modId xmlns:p14="http://schemas.microsoft.com/office/powerpoint/2010/main" val="2852394638"/>
              </p:ext>
            </p:extLst>
          </p:nvPr>
        </p:nvGraphicFramePr>
        <p:xfrm>
          <a:off x="1371600" y="4190751"/>
          <a:ext cx="5562600" cy="1431290"/>
        </p:xfrm>
        <a:graphic>
          <a:graphicData uri="http://schemas.openxmlformats.org/drawingml/2006/table">
            <a:tbl>
              <a:tblPr firstRow="1" bandRow="1">
                <a:tableStyleId>{2D5ABB26-0587-4C30-8999-92F81FD0307C}</a:tableStyleId>
              </a:tblPr>
              <a:tblGrid>
                <a:gridCol w="32766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tblGrid>
              <a:tr h="74662">
                <a:tc>
                  <a:txBody>
                    <a:bodyPr/>
                    <a:lstStyle/>
                    <a:p>
                      <a:pPr marL="15240" algn="ctr">
                        <a:lnSpc>
                          <a:spcPct val="100000"/>
                        </a:lnSpc>
                        <a:spcBef>
                          <a:spcPts val="360"/>
                        </a:spcBef>
                      </a:pPr>
                      <a:r>
                        <a:rPr sz="1100" b="1" i="1" spc="0" dirty="0">
                          <a:latin typeface="Arial" panose="020B0604020202020204" pitchFamily="34" charset="0"/>
                          <a:cs typeface="Arial" panose="020B0604020202020204" pitchFamily="34" charset="0"/>
                        </a:rPr>
                        <a:t>TIPO DE GENERADOR</a:t>
                      </a:r>
                      <a:endParaRPr sz="1100" spc="0" dirty="0">
                        <a:latin typeface="Arial" panose="020B0604020202020204" pitchFamily="34" charset="0"/>
                        <a:cs typeface="Arial" panose="020B0604020202020204" pitchFamily="34" charset="0"/>
                      </a:endParaRPr>
                    </a:p>
                  </a:txBody>
                  <a:tcPr marL="0" marR="0" marB="0">
                    <a:lnL w="9525">
                      <a:solidFill>
                        <a:srgbClr val="000000"/>
                      </a:solidFill>
                      <a:prstDash val="solid"/>
                    </a:lnL>
                    <a:lnR w="9525">
                      <a:solidFill>
                        <a:srgbClr val="000000"/>
                      </a:solidFill>
                      <a:prstDash val="solid"/>
                    </a:lnR>
                    <a:lnT w="28575">
                      <a:solidFill>
                        <a:srgbClr val="000000"/>
                      </a:solidFill>
                      <a:prstDash val="solid"/>
                    </a:lnT>
                    <a:lnB w="12700">
                      <a:solidFill>
                        <a:srgbClr val="000000"/>
                      </a:solidFill>
                      <a:prstDash val="solid"/>
                    </a:lnB>
                  </a:tcPr>
                </a:tc>
                <a:tc>
                  <a:txBody>
                    <a:bodyPr/>
                    <a:lstStyle/>
                    <a:p>
                      <a:pPr marR="23495" algn="ctr">
                        <a:lnSpc>
                          <a:spcPct val="100000"/>
                        </a:lnSpc>
                        <a:spcBef>
                          <a:spcPts val="360"/>
                        </a:spcBef>
                      </a:pPr>
                      <a:r>
                        <a:rPr sz="1500" i="1" spc="0" baseline="13888" dirty="0">
                          <a:latin typeface="Arial" panose="020B0604020202020204" pitchFamily="34" charset="0"/>
                          <a:cs typeface="Arial" panose="020B0604020202020204" pitchFamily="34" charset="0"/>
                        </a:rPr>
                        <a:t>I </a:t>
                      </a:r>
                      <a:r>
                        <a:rPr sz="600" spc="0" dirty="0">
                          <a:latin typeface="Arial" panose="020B0604020202020204" pitchFamily="34" charset="0"/>
                          <a:cs typeface="Arial" panose="020B0604020202020204" pitchFamily="34" charset="0"/>
                        </a:rPr>
                        <a:t>2 </a:t>
                      </a:r>
                      <a:r>
                        <a:rPr sz="1100" b="1" i="1" spc="0" dirty="0">
                          <a:latin typeface="Arial" panose="020B0604020202020204" pitchFamily="34" charset="0"/>
                          <a:cs typeface="Arial" panose="020B0604020202020204" pitchFamily="34" charset="0"/>
                        </a:rPr>
                        <a:t>PERMISIBLE (% )</a:t>
                      </a:r>
                      <a:endParaRPr sz="1100" spc="0" dirty="0">
                        <a:latin typeface="Arial" panose="020B0604020202020204" pitchFamily="34" charset="0"/>
                        <a:cs typeface="Arial" panose="020B0604020202020204" pitchFamily="34" charset="0"/>
                      </a:endParaRPr>
                    </a:p>
                  </a:txBody>
                  <a:tcPr marL="0" marR="0" marB="0">
                    <a:lnL w="9525">
                      <a:solidFill>
                        <a:srgbClr val="000000"/>
                      </a:solidFill>
                      <a:prstDash val="solid"/>
                    </a:lnL>
                    <a:lnR w="952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304800">
                <a:tc>
                  <a:txBody>
                    <a:bodyPr/>
                    <a:lstStyle/>
                    <a:p>
                      <a:pPr marL="15240" algn="ctr">
                        <a:lnSpc>
                          <a:spcPct val="100000"/>
                        </a:lnSpc>
                        <a:spcBef>
                          <a:spcPts val="359"/>
                        </a:spcBef>
                      </a:pPr>
                      <a:r>
                        <a:rPr sz="1100" b="1" spc="0" dirty="0">
                          <a:latin typeface="Arial" panose="020B0604020202020204" pitchFamily="34" charset="0"/>
                          <a:cs typeface="Arial" panose="020B0604020202020204" pitchFamily="34" charset="0"/>
                        </a:rPr>
                        <a:t>Enfriado directamente</a:t>
                      </a:r>
                      <a:endParaRPr sz="1100" spc="0" dirty="0">
                        <a:latin typeface="Arial" panose="020B0604020202020204" pitchFamily="34" charset="0"/>
                        <a:cs typeface="Arial" panose="020B0604020202020204" pitchFamily="34" charset="0"/>
                      </a:endParaRPr>
                    </a:p>
                  </a:txBody>
                  <a:tcPr marL="0" marR="0" marT="45719" marB="0">
                    <a:lnL w="9525">
                      <a:solidFill>
                        <a:srgbClr val="000000"/>
                      </a:solidFill>
                      <a:prstDash val="solid"/>
                    </a:lnL>
                    <a:lnR w="9525">
                      <a:solidFill>
                        <a:srgbClr val="000000"/>
                      </a:solidFill>
                      <a:prstDash val="solid"/>
                    </a:lnR>
                    <a:lnT w="12700">
                      <a:solidFill>
                        <a:srgbClr val="000000"/>
                      </a:solidFill>
                      <a:prstDash val="solid"/>
                    </a:lnT>
                    <a:lnB w="9525">
                      <a:solidFill>
                        <a:srgbClr val="000000"/>
                      </a:solidFill>
                      <a:prstDash val="solid"/>
                    </a:lnB>
                  </a:tcPr>
                </a:tc>
                <a:tc>
                  <a:txBody>
                    <a:bodyPr/>
                    <a:lstStyle/>
                    <a:p>
                      <a:pPr marL="20320" algn="ctr">
                        <a:lnSpc>
                          <a:spcPct val="100000"/>
                        </a:lnSpc>
                        <a:spcBef>
                          <a:spcPts val="359"/>
                        </a:spcBef>
                      </a:pPr>
                      <a:r>
                        <a:rPr sz="1100" spc="0" dirty="0">
                          <a:latin typeface="Arial" panose="020B0604020202020204" pitchFamily="34" charset="0"/>
                          <a:cs typeface="Arial" panose="020B0604020202020204" pitchFamily="34" charset="0"/>
                        </a:rPr>
                        <a:t>1    0</a:t>
                      </a:r>
                    </a:p>
                  </a:txBody>
                  <a:tcPr marL="0" marR="0" marT="45719" marB="0">
                    <a:lnL w="9525">
                      <a:solidFill>
                        <a:srgbClr val="000000"/>
                      </a:solidFill>
                      <a:prstDash val="solid"/>
                    </a:lnL>
                    <a:lnR w="9525">
                      <a:solidFill>
                        <a:srgbClr val="000000"/>
                      </a:solidFill>
                      <a:prstDash val="solid"/>
                    </a:lnR>
                    <a:lnT w="12700">
                      <a:solidFill>
                        <a:srgbClr val="000000"/>
                      </a:solidFill>
                      <a:prstDash val="solid"/>
                    </a:lnT>
                    <a:lnB w="9525">
                      <a:solidFill>
                        <a:srgbClr val="000000"/>
                      </a:solidFill>
                      <a:prstDash val="solid"/>
                    </a:lnB>
                  </a:tcPr>
                </a:tc>
                <a:extLst>
                  <a:ext uri="{0D108BD9-81ED-4DB2-BD59-A6C34878D82A}">
                    <a16:rowId xmlns:a16="http://schemas.microsoft.com/office/drawing/2014/main" val="10001"/>
                  </a:ext>
                </a:extLst>
              </a:tr>
              <a:tr h="381000">
                <a:tc>
                  <a:txBody>
                    <a:bodyPr/>
                    <a:lstStyle/>
                    <a:p>
                      <a:pPr marL="5715" algn="ctr">
                        <a:lnSpc>
                          <a:spcPct val="100000"/>
                        </a:lnSpc>
                        <a:spcBef>
                          <a:spcPts val="370"/>
                        </a:spcBef>
                      </a:pPr>
                      <a:r>
                        <a:rPr sz="1100" b="1" spc="0" dirty="0">
                          <a:latin typeface="Arial" panose="020B0604020202020204" pitchFamily="34" charset="0"/>
                          <a:cs typeface="Arial" panose="020B0604020202020204" pitchFamily="34" charset="0"/>
                        </a:rPr>
                        <a:t>Enfriado directamente hasta 960 MVA</a:t>
                      </a:r>
                      <a:endParaRPr sz="1100" spc="0" dirty="0">
                        <a:latin typeface="Arial" panose="020B0604020202020204" pitchFamily="34" charset="0"/>
                        <a:cs typeface="Arial" panose="020B0604020202020204" pitchFamily="34" charset="0"/>
                      </a:endParaRPr>
                    </a:p>
                  </a:txBody>
                  <a:tcPr marL="0" marR="0" marT="469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7780" algn="ctr">
                        <a:lnSpc>
                          <a:spcPct val="100000"/>
                        </a:lnSpc>
                        <a:spcBef>
                          <a:spcPts val="370"/>
                        </a:spcBef>
                      </a:pPr>
                      <a:r>
                        <a:rPr sz="1100" spc="0" dirty="0">
                          <a:latin typeface="Arial" panose="020B0604020202020204" pitchFamily="34" charset="0"/>
                          <a:cs typeface="Arial" panose="020B0604020202020204" pitchFamily="34" charset="0"/>
                        </a:rPr>
                        <a:t>8</a:t>
                      </a:r>
                    </a:p>
                  </a:txBody>
                  <a:tcPr marL="0" marR="0" marT="469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2"/>
                  </a:ext>
                </a:extLst>
              </a:tr>
              <a:tr h="303530">
                <a:tc>
                  <a:txBody>
                    <a:bodyPr/>
                    <a:lstStyle/>
                    <a:p>
                      <a:pPr marL="5715" algn="ctr">
                        <a:lnSpc>
                          <a:spcPct val="100000"/>
                        </a:lnSpc>
                        <a:spcBef>
                          <a:spcPts val="359"/>
                        </a:spcBef>
                      </a:pPr>
                      <a:r>
                        <a:rPr sz="1100" b="1" spc="0" dirty="0">
                          <a:latin typeface="Arial" panose="020B0604020202020204" pitchFamily="34" charset="0"/>
                          <a:cs typeface="Arial" panose="020B0604020202020204" pitchFamily="34" charset="0"/>
                        </a:rPr>
                        <a:t>De 961 a 1200 MVA</a:t>
                      </a:r>
                      <a:endParaRPr sz="1100" spc="0" dirty="0">
                        <a:latin typeface="Arial" panose="020B0604020202020204" pitchFamily="34" charset="0"/>
                        <a:cs typeface="Arial" panose="020B0604020202020204" pitchFamily="34" charset="0"/>
                      </a:endParaRPr>
                    </a:p>
                  </a:txBody>
                  <a:tcPr marL="0" marR="0" marT="45719"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4604" algn="ctr">
                        <a:lnSpc>
                          <a:spcPct val="100000"/>
                        </a:lnSpc>
                        <a:spcBef>
                          <a:spcPts val="359"/>
                        </a:spcBef>
                      </a:pPr>
                      <a:r>
                        <a:rPr sz="1100" spc="0" dirty="0">
                          <a:latin typeface="Arial" panose="020B0604020202020204" pitchFamily="34" charset="0"/>
                          <a:cs typeface="Arial" panose="020B0604020202020204" pitchFamily="34" charset="0"/>
                        </a:rPr>
                        <a:t>6</a:t>
                      </a:r>
                    </a:p>
                  </a:txBody>
                  <a:tcPr marL="0" marR="0" marT="45719"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3"/>
                  </a:ext>
                </a:extLst>
              </a:tr>
              <a:tr h="228600">
                <a:tc>
                  <a:txBody>
                    <a:bodyPr/>
                    <a:lstStyle/>
                    <a:p>
                      <a:pPr marL="5715" algn="ctr">
                        <a:lnSpc>
                          <a:spcPct val="100000"/>
                        </a:lnSpc>
                        <a:spcBef>
                          <a:spcPts val="359"/>
                        </a:spcBef>
                      </a:pPr>
                      <a:r>
                        <a:rPr sz="1100" b="1" spc="0" dirty="0">
                          <a:latin typeface="Arial" panose="020B0604020202020204" pitchFamily="34" charset="0"/>
                          <a:cs typeface="Arial" panose="020B0604020202020204" pitchFamily="34" charset="0"/>
                        </a:rPr>
                        <a:t>De 1201 a 1500 MVA</a:t>
                      </a:r>
                      <a:endParaRPr sz="1100" spc="0" dirty="0">
                        <a:latin typeface="Arial" panose="020B0604020202020204" pitchFamily="34" charset="0"/>
                        <a:cs typeface="Arial" panose="020B0604020202020204" pitchFamily="34" charset="0"/>
                      </a:endParaRPr>
                    </a:p>
                  </a:txBody>
                  <a:tcPr marL="0" marR="0" marT="45719" marB="0">
                    <a:lnL w="9525">
                      <a:solidFill>
                        <a:srgbClr val="000000"/>
                      </a:solidFill>
                      <a:prstDash val="solid"/>
                    </a:lnL>
                    <a:lnR w="9525">
                      <a:solidFill>
                        <a:srgbClr val="000000"/>
                      </a:solidFill>
                      <a:prstDash val="solid"/>
                    </a:lnR>
                    <a:lnT w="9525">
                      <a:solidFill>
                        <a:srgbClr val="000000"/>
                      </a:solidFill>
                      <a:prstDash val="solid"/>
                    </a:lnT>
                    <a:lnB w="28575">
                      <a:solidFill>
                        <a:srgbClr val="000000"/>
                      </a:solidFill>
                      <a:prstDash val="solid"/>
                    </a:lnB>
                  </a:tcPr>
                </a:tc>
                <a:tc>
                  <a:txBody>
                    <a:bodyPr/>
                    <a:lstStyle/>
                    <a:p>
                      <a:pPr marL="5080" algn="ctr">
                        <a:lnSpc>
                          <a:spcPct val="100000"/>
                        </a:lnSpc>
                        <a:spcBef>
                          <a:spcPts val="359"/>
                        </a:spcBef>
                      </a:pPr>
                      <a:r>
                        <a:rPr sz="1100" spc="0" dirty="0">
                          <a:latin typeface="Arial" panose="020B0604020202020204" pitchFamily="34" charset="0"/>
                          <a:cs typeface="Arial" panose="020B0604020202020204" pitchFamily="34" charset="0"/>
                        </a:rPr>
                        <a:t>5</a:t>
                      </a:r>
                    </a:p>
                  </a:txBody>
                  <a:tcPr marL="0" marR="0" marT="45719" marB="0">
                    <a:lnL w="9525">
                      <a:solidFill>
                        <a:srgbClr val="000000"/>
                      </a:solidFill>
                      <a:prstDash val="solid"/>
                    </a:lnL>
                    <a:lnR w="9525">
                      <a:solidFill>
                        <a:srgbClr val="000000"/>
                      </a:solidFill>
                      <a:prstDash val="solid"/>
                    </a:lnR>
                    <a:lnT w="9525">
                      <a:solidFill>
                        <a:srgbClr val="000000"/>
                      </a:solidFill>
                      <a:prstDash val="solid"/>
                    </a:lnT>
                    <a:lnB w="28575">
                      <a:solidFill>
                        <a:srgbClr val="000000"/>
                      </a:solidFill>
                      <a:prstDash val="solid"/>
                    </a:lnB>
                  </a:tcPr>
                </a:tc>
                <a:extLst>
                  <a:ext uri="{0D108BD9-81ED-4DB2-BD59-A6C34878D82A}">
                    <a16:rowId xmlns:a16="http://schemas.microsoft.com/office/drawing/2014/main" val="10004"/>
                  </a:ext>
                </a:extLst>
              </a:tr>
            </a:tbl>
          </a:graphicData>
        </a:graphic>
      </p:graphicFrame>
      <p:sp>
        <p:nvSpPr>
          <p:cNvPr id="16" name="Marcador de pie de página 15"/>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3" name="Marcador de número de diapositiva 2"/>
          <p:cNvSpPr>
            <a:spLocks noGrp="1"/>
          </p:cNvSpPr>
          <p:nvPr>
            <p:ph type="sldNum" sz="quarter" idx="7"/>
          </p:nvPr>
        </p:nvSpPr>
        <p:spPr/>
        <p:txBody>
          <a:bodyPr/>
          <a:lstStyle/>
          <a:p>
            <a:fld id="{B6F15528-21DE-4FAA-801E-634DDDAF4B2B}" type="slidenum">
              <a:rPr lang="es-PE" smtClean="0"/>
              <a:t>16</a:t>
            </a:fld>
            <a:endParaRPr lang="es-P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5788660"/>
            <a:ext cx="9144000" cy="106934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97790">
              <a:lnSpc>
                <a:spcPct val="100000"/>
              </a:lnSpc>
              <a:spcBef>
                <a:spcPts val="240"/>
              </a:spcBef>
            </a:pPr>
            <a:endParaRPr sz="1000" dirty="0">
              <a:latin typeface="Georgia"/>
              <a:cs typeface="Georgia"/>
            </a:endParaRPr>
          </a:p>
        </p:txBody>
      </p:sp>
      <p:sp>
        <p:nvSpPr>
          <p:cNvPr id="5" name="object 5"/>
          <p:cNvSpPr txBox="1"/>
          <p:nvPr/>
        </p:nvSpPr>
        <p:spPr>
          <a:xfrm>
            <a:off x="535940" y="1376679"/>
            <a:ext cx="247650" cy="360680"/>
          </a:xfrm>
          <a:prstGeom prst="rect">
            <a:avLst/>
          </a:prstGeom>
        </p:spPr>
        <p:txBody>
          <a:bodyPr vert="horz" wrap="square" lIns="0" tIns="12700" rIns="0" bIns="0" rtlCol="0">
            <a:spAutoFit/>
          </a:bodyPr>
          <a:lstStyle/>
          <a:p>
            <a:pPr marL="12700">
              <a:lnSpc>
                <a:spcPct val="100000"/>
              </a:lnSpc>
              <a:spcBef>
                <a:spcPts val="100"/>
              </a:spcBef>
            </a:pPr>
            <a:r>
              <a:rPr sz="2200" dirty="0">
                <a:solidFill>
                  <a:srgbClr val="E56F14"/>
                </a:solidFill>
                <a:latin typeface="Wingdings"/>
                <a:cs typeface="Wingdings"/>
              </a:rPr>
              <a:t></a:t>
            </a:r>
            <a:endParaRPr sz="2200">
              <a:latin typeface="Wingdings"/>
              <a:cs typeface="Wingdings"/>
            </a:endParaRPr>
          </a:p>
        </p:txBody>
      </p:sp>
      <p:sp>
        <p:nvSpPr>
          <p:cNvPr id="6" name="object 6"/>
          <p:cNvSpPr txBox="1"/>
          <p:nvPr/>
        </p:nvSpPr>
        <p:spPr>
          <a:xfrm>
            <a:off x="1012189" y="1391920"/>
            <a:ext cx="2062480" cy="351378"/>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E56F14"/>
                </a:solidFill>
                <a:latin typeface="Arial" panose="020B0604020202020204" pitchFamily="34" charset="0"/>
                <a:cs typeface="Arial" panose="020B0604020202020204" pitchFamily="34" charset="0"/>
              </a:rPr>
              <a:t>Sobrecarga</a:t>
            </a:r>
            <a:endParaRPr sz="2200" dirty="0">
              <a:latin typeface="Arial" panose="020B0604020202020204" pitchFamily="34" charset="0"/>
              <a:cs typeface="Arial" panose="020B0604020202020204" pitchFamily="34" charset="0"/>
            </a:endParaRPr>
          </a:p>
        </p:txBody>
      </p:sp>
      <p:sp>
        <p:nvSpPr>
          <p:cNvPr id="7" name="object 7"/>
          <p:cNvSpPr txBox="1"/>
          <p:nvPr/>
        </p:nvSpPr>
        <p:spPr>
          <a:xfrm>
            <a:off x="599439" y="2060954"/>
            <a:ext cx="8011161" cy="3190617"/>
          </a:xfrm>
          <a:prstGeom prst="rect">
            <a:avLst/>
          </a:prstGeom>
        </p:spPr>
        <p:txBody>
          <a:bodyPr vert="horz" wrap="square" lIns="0" tIns="12700" rIns="0" bIns="0" rtlCol="0">
            <a:spAutoFit/>
          </a:bodyPr>
          <a:lstStyle/>
          <a:p>
            <a:pPr marL="12700" marR="5080" indent="91440" algn="just">
              <a:lnSpc>
                <a:spcPct val="100000"/>
              </a:lnSpc>
              <a:spcBef>
                <a:spcPts val="100"/>
              </a:spcBef>
            </a:pPr>
            <a:r>
              <a:rPr sz="1800" dirty="0">
                <a:solidFill>
                  <a:srgbClr val="5E5E5E"/>
                </a:solidFill>
                <a:latin typeface="Arial" panose="020B0604020202020204" pitchFamily="34" charset="0"/>
                <a:cs typeface="Arial" panose="020B0604020202020204" pitchFamily="34" charset="0"/>
              </a:rPr>
              <a:t>La sobrecarga balanceada continua causa sobrecalentamiento en los  bobinados del estator. Una solución obvia a esto es la aplicación de relés de  </a:t>
            </a:r>
            <a:r>
              <a:rPr sz="1800" dirty="0" err="1" smtClean="0">
                <a:solidFill>
                  <a:srgbClr val="5E5E5E"/>
                </a:solidFill>
                <a:latin typeface="Arial" panose="020B0604020202020204" pitchFamily="34" charset="0"/>
                <a:cs typeface="Arial" panose="020B0604020202020204" pitchFamily="34" charset="0"/>
              </a:rPr>
              <a:t>sobre</a:t>
            </a:r>
            <a:r>
              <a:rPr lang="es-PE" sz="1800" dirty="0" smtClean="0">
                <a:solidFill>
                  <a:srgbClr val="5E5E5E"/>
                </a:solidFill>
                <a:latin typeface="Arial" panose="020B0604020202020204" pitchFamily="34" charset="0"/>
                <a:cs typeface="Arial" panose="020B0604020202020204" pitchFamily="34" charset="0"/>
              </a:rPr>
              <a:t> </a:t>
            </a:r>
            <a:r>
              <a:rPr sz="1800" dirty="0" err="1" smtClean="0">
                <a:solidFill>
                  <a:srgbClr val="5E5E5E"/>
                </a:solidFill>
                <a:latin typeface="Arial" panose="020B0604020202020204" pitchFamily="34" charset="0"/>
                <a:cs typeface="Arial" panose="020B0604020202020204" pitchFamily="34" charset="0"/>
              </a:rPr>
              <a:t>cor</a:t>
            </a:r>
            <a:r>
              <a:rPr lang="es-PE" sz="1800" dirty="0" smtClean="0">
                <a:solidFill>
                  <a:srgbClr val="5E5E5E"/>
                </a:solidFill>
                <a:latin typeface="Arial" panose="020B0604020202020204" pitchFamily="34" charset="0"/>
                <a:cs typeface="Arial" panose="020B0604020202020204" pitchFamily="34" charset="0"/>
              </a:rPr>
              <a:t>r</a:t>
            </a:r>
            <a:r>
              <a:rPr sz="1800" dirty="0" err="1" smtClean="0">
                <a:solidFill>
                  <a:srgbClr val="5E5E5E"/>
                </a:solidFill>
                <a:latin typeface="Arial" panose="020B0604020202020204" pitchFamily="34" charset="0"/>
                <a:cs typeface="Arial" panose="020B0604020202020204" pitchFamily="34" charset="0"/>
              </a:rPr>
              <a:t>iente</a:t>
            </a:r>
            <a:r>
              <a:rPr sz="1800" dirty="0">
                <a:solidFill>
                  <a:srgbClr val="5E5E5E"/>
                </a:solidFill>
                <a:latin typeface="Arial" panose="020B0604020202020204" pitchFamily="34" charset="0"/>
                <a:cs typeface="Arial" panose="020B0604020202020204" pitchFamily="34" charset="0"/>
              </a:rPr>
              <a:t>. Esto se hace normalmente ya  que debe  ajustarse para  discriminar con los relés del sistema, lo cual puede hacerlo bastante  demorado; podría detectar una falla del sistema de enfriamiento del  generador. El método más efectivo para detectar tal condición es por  medio de detectores de temperatura colocados en varios puntos de los  devanados del estator (Mirar la protección de motores de más de 1500 HP).</a:t>
            </a:r>
            <a:endParaRPr sz="1800" dirty="0">
              <a:latin typeface="Arial" panose="020B0604020202020204" pitchFamily="34" charset="0"/>
              <a:cs typeface="Arial" panose="020B0604020202020204" pitchFamily="34" charset="0"/>
            </a:endParaRPr>
          </a:p>
          <a:p>
            <a:pPr>
              <a:lnSpc>
                <a:spcPct val="100000"/>
              </a:lnSpc>
              <a:spcBef>
                <a:spcPts val="10"/>
              </a:spcBef>
            </a:pPr>
            <a:endParaRPr sz="2650" dirty="0">
              <a:latin typeface="Arial" panose="020B0604020202020204" pitchFamily="34" charset="0"/>
              <a:cs typeface="Arial" panose="020B0604020202020204" pitchFamily="34" charset="0"/>
            </a:endParaRPr>
          </a:p>
          <a:p>
            <a:pPr marL="12700" marR="11430" indent="266700">
              <a:lnSpc>
                <a:spcPct val="100000"/>
              </a:lnSpc>
            </a:pPr>
            <a:r>
              <a:rPr sz="1800" dirty="0">
                <a:solidFill>
                  <a:srgbClr val="5E5E5E"/>
                </a:solidFill>
                <a:latin typeface="Arial" panose="020B0604020202020204" pitchFamily="34" charset="0"/>
                <a:cs typeface="Arial" panose="020B0604020202020204" pitchFamily="34" charset="0"/>
              </a:rPr>
              <a:t>La bobina del detector  de temperatura forma un brazo del puente de  Wheatstone mostrado en la </a:t>
            </a:r>
            <a:r>
              <a:rPr sz="1800" dirty="0" err="1">
                <a:solidFill>
                  <a:srgbClr val="5E5E5E"/>
                </a:solidFill>
                <a:latin typeface="Arial" panose="020B0604020202020204" pitchFamily="34" charset="0"/>
                <a:cs typeface="Arial" panose="020B0604020202020204" pitchFamily="34" charset="0"/>
              </a:rPr>
              <a:t>figura</a:t>
            </a:r>
            <a:r>
              <a:rPr sz="1800" dirty="0">
                <a:solidFill>
                  <a:srgbClr val="5E5E5E"/>
                </a:solidFill>
                <a:latin typeface="Arial" panose="020B0604020202020204" pitchFamily="34" charset="0"/>
                <a:cs typeface="Arial" panose="020B0604020202020204" pitchFamily="34" charset="0"/>
              </a:rPr>
              <a:t> </a:t>
            </a:r>
            <a:r>
              <a:rPr sz="1800" dirty="0" err="1" smtClean="0">
                <a:solidFill>
                  <a:srgbClr val="5E5E5E"/>
                </a:solidFill>
                <a:latin typeface="Arial" panose="020B0604020202020204" pitchFamily="34" charset="0"/>
                <a:cs typeface="Arial" panose="020B0604020202020204" pitchFamily="34" charset="0"/>
              </a:rPr>
              <a:t>siguiente</a:t>
            </a:r>
            <a:r>
              <a:rPr sz="1800" dirty="0" smtClean="0">
                <a:solidFill>
                  <a:srgbClr val="5E5E5E"/>
                </a:solidFill>
                <a:latin typeface="Arial" panose="020B0604020202020204" pitchFamily="34" charset="0"/>
                <a:cs typeface="Arial" panose="020B0604020202020204" pitchFamily="34" charset="0"/>
              </a:rPr>
              <a:t>.</a:t>
            </a:r>
            <a:endParaRPr sz="1800" dirty="0">
              <a:latin typeface="Arial" panose="020B0604020202020204" pitchFamily="34" charset="0"/>
              <a:cs typeface="Arial" panose="020B0604020202020204" pitchFamily="34" charset="0"/>
            </a:endParaRPr>
          </a:p>
        </p:txBody>
      </p:sp>
      <p:sp>
        <p:nvSpPr>
          <p:cNvPr id="8" name="object 8"/>
          <p:cNvSpPr txBox="1">
            <a:spLocks noGrp="1"/>
          </p:cNvSpPr>
          <p:nvPr>
            <p:ph type="title"/>
          </p:nvPr>
        </p:nvSpPr>
        <p:spPr>
          <a:xfrm>
            <a:off x="458469" y="389890"/>
            <a:ext cx="8152131" cy="443711"/>
          </a:xfrm>
          <a:prstGeom prst="rect">
            <a:avLst/>
          </a:prstGeom>
        </p:spPr>
        <p:txBody>
          <a:bodyPr vert="horz" wrap="square" lIns="0" tIns="12700" rIns="0" bIns="0" rtlCol="0">
            <a:spAutoFit/>
          </a:bodyPr>
          <a:lstStyle/>
          <a:p>
            <a:pPr marL="12700">
              <a:lnSpc>
                <a:spcPct val="100000"/>
              </a:lnSpc>
              <a:spcBef>
                <a:spcPts val="100"/>
              </a:spcBef>
            </a:pPr>
            <a:r>
              <a:rPr dirty="0">
                <a:solidFill>
                  <a:srgbClr val="E56F14"/>
                </a:solidFill>
                <a:latin typeface="Arial" panose="020B0604020202020204" pitchFamily="34" charset="0"/>
                <a:cs typeface="Arial" panose="020B0604020202020204" pitchFamily="34" charset="0"/>
              </a:rPr>
              <a:t>PROTECCIÓN CONTRA FALLAS EXTERNAS</a:t>
            </a:r>
          </a:p>
        </p:txBody>
      </p:sp>
      <p:sp>
        <p:nvSpPr>
          <p:cNvPr id="12" name="Marcador de pie de página 11"/>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17</a:t>
            </a:fld>
            <a:endParaRPr lang="es-P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5772150"/>
            <a:ext cx="9144000" cy="108585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97790">
              <a:lnSpc>
                <a:spcPct val="100000"/>
              </a:lnSpc>
              <a:spcBef>
                <a:spcPts val="240"/>
              </a:spcBef>
            </a:pPr>
            <a:endParaRPr sz="1000" dirty="0">
              <a:latin typeface="Georgia"/>
              <a:cs typeface="Georgia"/>
            </a:endParaRPr>
          </a:p>
        </p:txBody>
      </p:sp>
      <p:sp>
        <p:nvSpPr>
          <p:cNvPr id="5" name="object 5"/>
          <p:cNvSpPr/>
          <p:nvPr/>
        </p:nvSpPr>
        <p:spPr>
          <a:xfrm>
            <a:off x="3356609" y="1444599"/>
            <a:ext cx="2305050" cy="3373577"/>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368616" y="5059617"/>
            <a:ext cx="8336280" cy="505267"/>
          </a:xfrm>
          <a:prstGeom prst="rect">
            <a:avLst/>
          </a:prstGeom>
        </p:spPr>
        <p:txBody>
          <a:bodyPr vert="horz" wrap="square" lIns="0" tIns="12700" rIns="0" bIns="0" rtlCol="0">
            <a:spAutoFit/>
          </a:bodyPr>
          <a:lstStyle/>
          <a:p>
            <a:pPr marL="12700" algn="ctr">
              <a:lnSpc>
                <a:spcPct val="100000"/>
              </a:lnSpc>
              <a:spcBef>
                <a:spcPts val="100"/>
              </a:spcBef>
            </a:pPr>
            <a:r>
              <a:rPr sz="1600" b="1" dirty="0">
                <a:solidFill>
                  <a:srgbClr val="5E5E5E"/>
                </a:solidFill>
                <a:latin typeface="Arial" panose="020B0604020202020204" pitchFamily="34" charset="0"/>
                <a:cs typeface="Arial" panose="020B0604020202020204" pitchFamily="34" charset="0"/>
              </a:rPr>
              <a:t>Protección contra sobrecalentamiento del estator usando bobinas detectoras de temperatura</a:t>
            </a:r>
            <a:endParaRPr sz="1600" dirty="0">
              <a:latin typeface="Arial" panose="020B0604020202020204" pitchFamily="34" charset="0"/>
              <a:cs typeface="Arial" panose="020B0604020202020204" pitchFamily="34" charset="0"/>
            </a:endParaRPr>
          </a:p>
        </p:txBody>
      </p:sp>
      <p:sp>
        <p:nvSpPr>
          <p:cNvPr id="7" name="object 7"/>
          <p:cNvSpPr txBox="1">
            <a:spLocks noGrp="1"/>
          </p:cNvSpPr>
          <p:nvPr>
            <p:ph type="title"/>
          </p:nvPr>
        </p:nvSpPr>
        <p:spPr>
          <a:xfrm>
            <a:off x="539115" y="304800"/>
            <a:ext cx="2846069" cy="505267"/>
          </a:xfrm>
          <a:prstGeom prst="rect">
            <a:avLst/>
          </a:prstGeom>
        </p:spPr>
        <p:txBody>
          <a:bodyPr vert="horz" wrap="square" lIns="0" tIns="12700" rIns="0" bIns="0" rtlCol="0">
            <a:spAutoFit/>
          </a:bodyPr>
          <a:lstStyle/>
          <a:p>
            <a:pPr marL="12700">
              <a:lnSpc>
                <a:spcPct val="100000"/>
              </a:lnSpc>
              <a:spcBef>
                <a:spcPts val="100"/>
              </a:spcBef>
            </a:pPr>
            <a:r>
              <a:rPr sz="3200" dirty="0">
                <a:latin typeface="Arial" panose="020B0604020202020204" pitchFamily="34" charset="0"/>
                <a:cs typeface="Arial" panose="020B0604020202020204" pitchFamily="34" charset="0"/>
              </a:rPr>
              <a:t>Sobrecarga</a:t>
            </a:r>
          </a:p>
        </p:txBody>
      </p:sp>
      <p:sp>
        <p:nvSpPr>
          <p:cNvPr id="11" name="Marcador de pie de página 10"/>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18</a:t>
            </a:fld>
            <a:endParaRPr lang="es-P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5791200"/>
            <a:ext cx="9144000" cy="10668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97790">
              <a:lnSpc>
                <a:spcPct val="100000"/>
              </a:lnSpc>
              <a:spcBef>
                <a:spcPts val="240"/>
              </a:spcBef>
            </a:pPr>
            <a:endParaRPr sz="1000" dirty="0">
              <a:latin typeface="Georgia"/>
              <a:cs typeface="Georgia"/>
            </a:endParaRPr>
          </a:p>
        </p:txBody>
      </p:sp>
      <p:sp>
        <p:nvSpPr>
          <p:cNvPr id="5" name="object 5"/>
          <p:cNvSpPr txBox="1"/>
          <p:nvPr/>
        </p:nvSpPr>
        <p:spPr>
          <a:xfrm>
            <a:off x="228600" y="1274887"/>
            <a:ext cx="8915400" cy="3485570"/>
          </a:xfrm>
          <a:prstGeom prst="rect">
            <a:avLst/>
          </a:prstGeom>
        </p:spPr>
        <p:txBody>
          <a:bodyPr vert="horz" wrap="square" lIns="0" tIns="71120" rIns="0" bIns="0" rtlCol="0">
            <a:spAutoFit/>
          </a:bodyPr>
          <a:lstStyle/>
          <a:p>
            <a:pPr marL="85725" marR="125730" defTabSz="900113">
              <a:lnSpc>
                <a:spcPct val="150000"/>
              </a:lnSpc>
              <a:spcBef>
                <a:spcPts val="560"/>
              </a:spcBef>
            </a:pPr>
            <a:r>
              <a:rPr dirty="0">
                <a:latin typeface="Arial" panose="020B0604020202020204" pitchFamily="34" charset="0"/>
                <a:cs typeface="Arial" panose="020B0604020202020204" pitchFamily="34" charset="0"/>
              </a:rPr>
              <a:t>Los   conjuntos   por  debajo  de 30 MW  </a:t>
            </a:r>
            <a:r>
              <a:rPr dirty="0" err="1" smtClean="0">
                <a:latin typeface="Arial" panose="020B0604020202020204" pitchFamily="34" charset="0"/>
                <a:cs typeface="Arial" panose="020B0604020202020204" pitchFamily="34" charset="0"/>
              </a:rPr>
              <a:t>normalmente</a:t>
            </a:r>
            <a:r>
              <a:rPr lang="es-PE" dirty="0" smtClean="0">
                <a:latin typeface="Arial" panose="020B0604020202020204" pitchFamily="34" charset="0"/>
                <a:cs typeface="Arial" panose="020B0604020202020204" pitchFamily="34" charset="0"/>
              </a:rPr>
              <a:t> </a:t>
            </a:r>
            <a:r>
              <a:rPr dirty="0" smtClean="0">
                <a:latin typeface="Arial" panose="020B0604020202020204" pitchFamily="34" charset="0"/>
                <a:cs typeface="Arial" panose="020B0604020202020204" pitchFamily="34" charset="0"/>
              </a:rPr>
              <a:t>no</a:t>
            </a:r>
            <a:r>
              <a:rPr lang="es-PE" dirty="0" smtClean="0">
                <a:latin typeface="Arial" panose="020B0604020202020204" pitchFamily="34" charset="0"/>
                <a:cs typeface="Arial" panose="020B0604020202020204" pitchFamily="34" charset="0"/>
              </a:rPr>
              <a:t> </a:t>
            </a:r>
            <a:r>
              <a:rPr dirty="0" smtClean="0">
                <a:latin typeface="Arial" panose="020B0604020202020204" pitchFamily="34" charset="0"/>
                <a:cs typeface="Arial" panose="020B0604020202020204" pitchFamily="34" charset="0"/>
              </a:rPr>
              <a:t>se </a:t>
            </a:r>
            <a:r>
              <a:rPr dirty="0">
                <a:latin typeface="Arial" panose="020B0604020202020204" pitchFamily="34" charset="0"/>
                <a:cs typeface="Arial" panose="020B0604020202020204" pitchFamily="34" charset="0"/>
              </a:rPr>
              <a:t>proveen  con detectores de temperatura </a:t>
            </a:r>
            <a:r>
              <a:rPr dirty="0" err="1">
                <a:latin typeface="Arial" panose="020B0604020202020204" pitchFamily="34" charset="0"/>
                <a:cs typeface="Arial" panose="020B0604020202020204" pitchFamily="34" charset="0"/>
              </a:rPr>
              <a:t>en</a:t>
            </a:r>
            <a:r>
              <a:rPr dirty="0">
                <a:latin typeface="Arial" panose="020B0604020202020204" pitchFamily="34" charset="0"/>
                <a:cs typeface="Arial" panose="020B0604020202020204" pitchFamily="34" charset="0"/>
              </a:rPr>
              <a:t> </a:t>
            </a:r>
            <a:r>
              <a:rPr dirty="0" err="1" smtClean="0">
                <a:latin typeface="Arial" panose="020B0604020202020204" pitchFamily="34" charset="0"/>
                <a:cs typeface="Arial" panose="020B0604020202020204" pitchFamily="34" charset="0"/>
              </a:rPr>
              <a:t>los</a:t>
            </a:r>
            <a:r>
              <a:rPr lang="es-PE" dirty="0">
                <a:latin typeface="Arial" panose="020B0604020202020204" pitchFamily="34" charset="0"/>
                <a:cs typeface="Arial" panose="020B0604020202020204" pitchFamily="34" charset="0"/>
              </a:rPr>
              <a:t> </a:t>
            </a:r>
            <a:r>
              <a:rPr dirty="0" err="1" smtClean="0">
                <a:latin typeface="Arial" panose="020B0604020202020204" pitchFamily="34" charset="0"/>
                <a:cs typeface="Arial" panose="020B0604020202020204" pitchFamily="34" charset="0"/>
              </a:rPr>
              <a:t>ar</a:t>
            </a:r>
            <a:r>
              <a:rPr lang="es-PE" dirty="0" smtClean="0">
                <a:latin typeface="Arial" panose="020B0604020202020204" pitchFamily="34" charset="0"/>
                <a:cs typeface="Arial" panose="020B0604020202020204" pitchFamily="34" charset="0"/>
              </a:rPr>
              <a:t>r</a:t>
            </a:r>
            <a:r>
              <a:rPr dirty="0" err="1" smtClean="0">
                <a:latin typeface="Arial" panose="020B0604020202020204" pitchFamily="34" charset="0"/>
                <a:cs typeface="Arial" panose="020B0604020202020204" pitchFamily="34" charset="0"/>
              </a:rPr>
              <a:t>ollamientos</a:t>
            </a:r>
            <a:r>
              <a:rPr dirty="0">
                <a:latin typeface="Arial" panose="020B0604020202020204" pitchFamily="34" charset="0"/>
                <a:cs typeface="Arial" panose="020B0604020202020204" pitchFamily="34" charset="0"/>
              </a:rPr>
              <a:t>, pero </a:t>
            </a:r>
            <a:r>
              <a:rPr dirty="0" err="1">
                <a:latin typeface="Arial" panose="020B0604020202020204" pitchFamily="34" charset="0"/>
                <a:cs typeface="Arial" panose="020B0604020202020204" pitchFamily="34" charset="0"/>
              </a:rPr>
              <a:t>tienen</a:t>
            </a:r>
            <a:r>
              <a:rPr dirty="0">
                <a:latin typeface="Arial" panose="020B0604020202020204" pitchFamily="34" charset="0"/>
                <a:cs typeface="Arial" panose="020B0604020202020204" pitchFamily="34" charset="0"/>
              </a:rPr>
              <a:t>  </a:t>
            </a:r>
            <a:r>
              <a:rPr dirty="0" err="1" smtClean="0">
                <a:latin typeface="Arial" panose="020B0604020202020204" pitchFamily="34" charset="0"/>
                <a:cs typeface="Arial" panose="020B0604020202020204" pitchFamily="34" charset="0"/>
              </a:rPr>
              <a:t>relés</a:t>
            </a:r>
            <a:r>
              <a:rPr lang="es-PE" dirty="0" smtClean="0">
                <a:latin typeface="Arial" panose="020B0604020202020204" pitchFamily="34" charset="0"/>
                <a:cs typeface="Arial" panose="020B0604020202020204" pitchFamily="34" charset="0"/>
              </a:rPr>
              <a:t> </a:t>
            </a:r>
            <a:r>
              <a:rPr dirty="0" err="1" smtClean="0">
                <a:latin typeface="Arial" panose="020B0604020202020204" pitchFamily="34" charset="0"/>
                <a:cs typeface="Arial" panose="020B0604020202020204" pitchFamily="34" charset="0"/>
              </a:rPr>
              <a:t>térmicos</a:t>
            </a:r>
            <a:r>
              <a:rPr dirty="0" smtClean="0">
                <a:latin typeface="Arial" panose="020B0604020202020204" pitchFamily="34" charset="0"/>
                <a:cs typeface="Arial" panose="020B0604020202020204" pitchFamily="34" charset="0"/>
              </a:rPr>
              <a:t>.</a:t>
            </a:r>
            <a:r>
              <a:rPr lang="es-PE" dirty="0" smtClean="0">
                <a:latin typeface="Arial" panose="020B0604020202020204" pitchFamily="34" charset="0"/>
                <a:cs typeface="Arial" panose="020B0604020202020204" pitchFamily="34" charset="0"/>
              </a:rPr>
              <a:t> </a:t>
            </a:r>
          </a:p>
          <a:p>
            <a:pPr marL="85725" marR="125730" defTabSz="900113">
              <a:lnSpc>
                <a:spcPct val="150000"/>
              </a:lnSpc>
              <a:spcBef>
                <a:spcPts val="560"/>
              </a:spcBef>
            </a:pPr>
            <a:r>
              <a:rPr dirty="0" smtClean="0">
                <a:latin typeface="Arial" panose="020B0604020202020204" pitchFamily="34" charset="0"/>
                <a:cs typeface="Arial" panose="020B0604020202020204" pitchFamily="34" charset="0"/>
              </a:rPr>
              <a:t>Este</a:t>
            </a:r>
            <a:r>
              <a:rPr lang="es-PE" dirty="0" smtClean="0">
                <a:latin typeface="Arial" panose="020B0604020202020204" pitchFamily="34" charset="0"/>
                <a:cs typeface="Arial" panose="020B0604020202020204" pitchFamily="34" charset="0"/>
              </a:rPr>
              <a:t> </a:t>
            </a:r>
            <a:r>
              <a:rPr dirty="0" err="1" smtClean="0">
                <a:latin typeface="Arial" panose="020B0604020202020204" pitchFamily="34" charset="0"/>
                <a:cs typeface="Arial" panose="020B0604020202020204" pitchFamily="34" charset="0"/>
              </a:rPr>
              <a:t>tipo</a:t>
            </a:r>
            <a:r>
              <a:rPr lang="es-PE" dirty="0" smtClean="0">
                <a:latin typeface="Arial" panose="020B0604020202020204" pitchFamily="34" charset="0"/>
                <a:cs typeface="Arial" panose="020B0604020202020204" pitchFamily="34" charset="0"/>
              </a:rPr>
              <a:t> </a:t>
            </a:r>
            <a:r>
              <a:rPr dirty="0" smtClean="0">
                <a:latin typeface="Arial" panose="020B0604020202020204" pitchFamily="34" charset="0"/>
                <a:cs typeface="Arial" panose="020B0604020202020204" pitchFamily="34" charset="0"/>
              </a:rPr>
              <a:t>de </a:t>
            </a:r>
            <a:r>
              <a:rPr dirty="0">
                <a:latin typeface="Arial" panose="020B0604020202020204" pitchFamily="34" charset="0"/>
                <a:cs typeface="Arial" panose="020B0604020202020204" pitchFamily="34" charset="0"/>
              </a:rPr>
              <a:t>relés tiene una lámina bimetálica  calentada por la </a:t>
            </a:r>
            <a:r>
              <a:rPr dirty="0" smtClean="0">
                <a:latin typeface="Arial" panose="020B0604020202020204" pitchFamily="34" charset="0"/>
                <a:cs typeface="Arial" panose="020B0604020202020204" pitchFamily="34" charset="0"/>
              </a:rPr>
              <a:t>co</a:t>
            </a:r>
            <a:r>
              <a:rPr lang="es-PE" dirty="0" smtClean="0">
                <a:latin typeface="Arial" panose="020B0604020202020204" pitchFamily="34" charset="0"/>
                <a:cs typeface="Arial" panose="020B0604020202020204" pitchFamily="34" charset="0"/>
              </a:rPr>
              <a:t>r</a:t>
            </a:r>
            <a:r>
              <a:rPr dirty="0" err="1" smtClean="0">
                <a:latin typeface="Arial" panose="020B0604020202020204" pitchFamily="34" charset="0"/>
                <a:cs typeface="Arial" panose="020B0604020202020204" pitchFamily="34" charset="0"/>
              </a:rPr>
              <a:t>riente</a:t>
            </a:r>
            <a:r>
              <a:rPr dirty="0" smtClean="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secundaria del estator.</a:t>
            </a:r>
          </a:p>
          <a:p>
            <a:pPr marL="85725" defTabSz="900113">
              <a:lnSpc>
                <a:spcPct val="150000"/>
              </a:lnSpc>
              <a:spcBef>
                <a:spcPts val="55"/>
              </a:spcBef>
            </a:pPr>
            <a:endParaRPr dirty="0">
              <a:latin typeface="Arial" panose="020B0604020202020204" pitchFamily="34" charset="0"/>
              <a:cs typeface="Arial" panose="020B0604020202020204" pitchFamily="34" charset="0"/>
            </a:endParaRPr>
          </a:p>
          <a:p>
            <a:pPr marL="85725" marR="5080" defTabSz="900113">
              <a:lnSpc>
                <a:spcPct val="150000"/>
              </a:lnSpc>
            </a:pPr>
            <a:r>
              <a:rPr dirty="0">
                <a:latin typeface="Arial" panose="020B0604020202020204" pitchFamily="34" charset="0"/>
                <a:cs typeface="Arial" panose="020B0604020202020204" pitchFamily="34" charset="0"/>
              </a:rPr>
              <a:t>Esta	</a:t>
            </a:r>
            <a:r>
              <a:rPr dirty="0" err="1" smtClean="0">
                <a:latin typeface="Arial" panose="020B0604020202020204" pitchFamily="34" charset="0"/>
                <a:cs typeface="Arial" panose="020B0604020202020204" pitchFamily="34" charset="0"/>
              </a:rPr>
              <a:t>lámina</a:t>
            </a:r>
            <a:r>
              <a:rPr lang="es-PE" dirty="0" smtClean="0">
                <a:latin typeface="Arial" panose="020B0604020202020204" pitchFamily="34" charset="0"/>
                <a:cs typeface="Arial" panose="020B0604020202020204" pitchFamily="34" charset="0"/>
              </a:rPr>
              <a:t> </a:t>
            </a:r>
            <a:r>
              <a:rPr dirty="0" err="1" smtClean="0">
                <a:latin typeface="Arial" panose="020B0604020202020204" pitchFamily="34" charset="0"/>
                <a:cs typeface="Arial" panose="020B0604020202020204" pitchFamily="34" charset="0"/>
              </a:rPr>
              <a:t>está</a:t>
            </a:r>
            <a:r>
              <a:rPr lang="es-PE" dirty="0" smtClean="0">
                <a:latin typeface="Arial" panose="020B0604020202020204" pitchFamily="34" charset="0"/>
                <a:cs typeface="Arial" panose="020B0604020202020204" pitchFamily="34" charset="0"/>
              </a:rPr>
              <a:t> </a:t>
            </a:r>
            <a:r>
              <a:rPr dirty="0" err="1" smtClean="0">
                <a:latin typeface="Arial" panose="020B0604020202020204" pitchFamily="34" charset="0"/>
                <a:cs typeface="Arial" panose="020B0604020202020204" pitchFamily="34" charset="0"/>
              </a:rPr>
              <a:t>diseñada</a:t>
            </a:r>
            <a:r>
              <a:rPr lang="es-PE" dirty="0" smtClean="0">
                <a:latin typeface="Arial" panose="020B0604020202020204" pitchFamily="34" charset="0"/>
                <a:cs typeface="Arial" panose="020B0604020202020204" pitchFamily="34" charset="0"/>
              </a:rPr>
              <a:t> </a:t>
            </a:r>
            <a:r>
              <a:rPr dirty="0" smtClean="0">
                <a:latin typeface="Arial" panose="020B0604020202020204" pitchFamily="34" charset="0"/>
                <a:cs typeface="Arial" panose="020B0604020202020204" pitchFamily="34" charset="0"/>
              </a:rPr>
              <a:t>para </a:t>
            </a:r>
            <a:r>
              <a:rPr dirty="0">
                <a:latin typeface="Arial" panose="020B0604020202020204" pitchFamily="34" charset="0"/>
                <a:cs typeface="Arial" panose="020B0604020202020204" pitchFamily="34" charset="0"/>
              </a:rPr>
              <a:t>satisfacer la característica de  </a:t>
            </a:r>
            <a:r>
              <a:rPr dirty="0" err="1" smtClean="0">
                <a:latin typeface="Arial" panose="020B0604020202020204" pitchFamily="34" charset="0"/>
                <a:cs typeface="Arial" panose="020B0604020202020204" pitchFamily="34" charset="0"/>
              </a:rPr>
              <a:t>calentamiento</a:t>
            </a:r>
            <a:r>
              <a:rPr lang="es-PE" dirty="0" smtClean="0">
                <a:latin typeface="Arial" panose="020B0604020202020204" pitchFamily="34" charset="0"/>
                <a:cs typeface="Arial" panose="020B0604020202020204" pitchFamily="34" charset="0"/>
              </a:rPr>
              <a:t> </a:t>
            </a:r>
            <a:r>
              <a:rPr dirty="0" smtClean="0">
                <a:latin typeface="Arial" panose="020B0604020202020204" pitchFamily="34" charset="0"/>
                <a:cs typeface="Arial" panose="020B0604020202020204" pitchFamily="34" charset="0"/>
              </a:rPr>
              <a:t>y</a:t>
            </a:r>
            <a:r>
              <a:rPr lang="es-PE" dirty="0" smtClean="0">
                <a:latin typeface="Arial" panose="020B0604020202020204" pitchFamily="34" charset="0"/>
                <a:cs typeface="Arial" panose="020B0604020202020204" pitchFamily="34" charset="0"/>
              </a:rPr>
              <a:t> </a:t>
            </a:r>
            <a:r>
              <a:rPr dirty="0" err="1" smtClean="0">
                <a:latin typeface="Arial" panose="020B0604020202020204" pitchFamily="34" charset="0"/>
                <a:cs typeface="Arial" panose="020B0604020202020204" pitchFamily="34" charset="0"/>
              </a:rPr>
              <a:t>enfriamiento</a:t>
            </a:r>
            <a:r>
              <a:rPr lang="es-PE" dirty="0" smtClean="0">
                <a:latin typeface="Arial" panose="020B0604020202020204" pitchFamily="34" charset="0"/>
                <a:cs typeface="Arial" panose="020B0604020202020204" pitchFamily="34" charset="0"/>
              </a:rPr>
              <a:t> </a:t>
            </a:r>
            <a:r>
              <a:rPr dirty="0" smtClean="0">
                <a:latin typeface="Arial" panose="020B0604020202020204" pitchFamily="34" charset="0"/>
                <a:cs typeface="Arial" panose="020B0604020202020204" pitchFamily="34" charset="0"/>
              </a:rPr>
              <a:t>de</a:t>
            </a:r>
            <a:r>
              <a:rPr dirty="0">
                <a:latin typeface="Arial" panose="020B0604020202020204" pitchFamily="34" charset="0"/>
                <a:cs typeface="Arial" panose="020B0604020202020204" pitchFamily="34" charset="0"/>
              </a:rPr>
              <a:t>	la máquina (sin embargo no  proveerá protección contra sobrecalentamiento, debido a falla del  sistema de enfriamiento).</a:t>
            </a:r>
          </a:p>
        </p:txBody>
      </p:sp>
      <p:sp>
        <p:nvSpPr>
          <p:cNvPr id="6" name="object 6"/>
          <p:cNvSpPr txBox="1">
            <a:spLocks noGrp="1"/>
          </p:cNvSpPr>
          <p:nvPr>
            <p:ph type="title"/>
          </p:nvPr>
        </p:nvSpPr>
        <p:spPr>
          <a:xfrm>
            <a:off x="609600" y="243559"/>
            <a:ext cx="2804160" cy="505267"/>
          </a:xfrm>
          <a:prstGeom prst="rect">
            <a:avLst/>
          </a:prstGeom>
        </p:spPr>
        <p:txBody>
          <a:bodyPr vert="horz" wrap="square" lIns="0" tIns="12700" rIns="0" bIns="0" rtlCol="0">
            <a:spAutoFit/>
          </a:bodyPr>
          <a:lstStyle/>
          <a:p>
            <a:pPr marL="12700">
              <a:lnSpc>
                <a:spcPct val="100000"/>
              </a:lnSpc>
              <a:spcBef>
                <a:spcPts val="100"/>
              </a:spcBef>
            </a:pPr>
            <a:r>
              <a:rPr sz="3200" dirty="0">
                <a:latin typeface="Arial" panose="020B0604020202020204" pitchFamily="34" charset="0"/>
                <a:cs typeface="Arial" panose="020B0604020202020204" pitchFamily="34" charset="0"/>
              </a:rPr>
              <a:t>Sobrecarga</a:t>
            </a:r>
          </a:p>
        </p:txBody>
      </p:sp>
      <p:sp>
        <p:nvSpPr>
          <p:cNvPr id="10" name="Marcador de pie de página 9"/>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19</a:t>
            </a:fld>
            <a:endParaRPr lang="es-P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0" y="5791200"/>
            <a:ext cx="9144000" cy="10668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object 4"/>
          <p:cNvSpPr txBox="1"/>
          <p:nvPr/>
        </p:nvSpPr>
        <p:spPr>
          <a:xfrm>
            <a:off x="8839200" y="38100"/>
            <a:ext cx="304800" cy="184666"/>
          </a:xfrm>
          <a:prstGeom prst="rect">
            <a:avLst/>
          </a:prstGeom>
          <a:solidFill>
            <a:srgbClr val="66B83D">
              <a:alpha val="69998"/>
            </a:srgbClr>
          </a:solidFill>
        </p:spPr>
        <p:txBody>
          <a:bodyPr vert="horz" wrap="square" lIns="0" tIns="30480" rIns="0" bIns="0" rtlCol="0">
            <a:spAutoFit/>
          </a:bodyPr>
          <a:lstStyle/>
          <a:p>
            <a:pPr marL="97790">
              <a:lnSpc>
                <a:spcPct val="100000"/>
              </a:lnSpc>
              <a:spcBef>
                <a:spcPts val="240"/>
              </a:spcBef>
            </a:pPr>
            <a:endParaRPr sz="1000" dirty="0">
              <a:latin typeface="Georgia"/>
              <a:cs typeface="Georgia"/>
            </a:endParaRPr>
          </a:p>
        </p:txBody>
      </p:sp>
      <p:sp>
        <p:nvSpPr>
          <p:cNvPr id="5" name="object 5"/>
          <p:cNvSpPr txBox="1"/>
          <p:nvPr/>
        </p:nvSpPr>
        <p:spPr>
          <a:xfrm>
            <a:off x="373379" y="923098"/>
            <a:ext cx="8678051" cy="4826962"/>
          </a:xfrm>
          <a:prstGeom prst="rect">
            <a:avLst/>
          </a:prstGeom>
        </p:spPr>
        <p:txBody>
          <a:bodyPr vert="horz" wrap="square" lIns="0" tIns="12700" rIns="0" bIns="0" rtlCol="0">
            <a:spAutoFit/>
          </a:bodyPr>
          <a:lstStyle/>
          <a:p>
            <a:pPr marL="12700" defTabSz="179388">
              <a:lnSpc>
                <a:spcPct val="100000"/>
              </a:lnSpc>
              <a:spcBef>
                <a:spcPts val="100"/>
              </a:spcBef>
            </a:pPr>
            <a:r>
              <a:rPr sz="2400" dirty="0">
                <a:latin typeface="Arial" panose="020B0604020202020204" pitchFamily="34" charset="0"/>
                <a:cs typeface="Arial" panose="020B0604020202020204" pitchFamily="34" charset="0"/>
              </a:rPr>
              <a:t>Las	unidades	térmicas,	a	diferencia	de	</a:t>
            </a:r>
            <a:r>
              <a:rPr sz="2400" dirty="0" smtClean="0">
                <a:latin typeface="Arial" panose="020B0604020202020204" pitchFamily="34" charset="0"/>
                <a:cs typeface="Arial" panose="020B0604020202020204" pitchFamily="34" charset="0"/>
              </a:rPr>
              <a:t>las</a:t>
            </a:r>
            <a:r>
              <a:rPr lang="es-PE" sz="2400" dirty="0" smtClean="0">
                <a:latin typeface="Arial" panose="020B0604020202020204" pitchFamily="34" charset="0"/>
                <a:cs typeface="Arial" panose="020B0604020202020204" pitchFamily="34" charset="0"/>
              </a:rPr>
              <a:t> hidráulicas, responden rápidamente al aumento inicial de velocidad en caso de perdida súbita de la carga por ello se les debe colocar protección de velocidad; esto es un relé direccional de potencia o de baja potencia para prevenir que el interruptor principal del generador se dispare bajo condiciones de no emergencia hasta que la salida del conjunto haya caído a un valor lo suficientemente bajo para prevenir sobre velocidad al perder la carga.</a:t>
            </a:r>
          </a:p>
          <a:p>
            <a:pPr marL="12700" defTabSz="179388">
              <a:lnSpc>
                <a:spcPct val="100000"/>
              </a:lnSpc>
              <a:spcBef>
                <a:spcPts val="100"/>
              </a:spcBef>
            </a:pPr>
            <a:r>
              <a:rPr lang="es-PE" sz="2400" dirty="0" smtClean="0">
                <a:latin typeface="Arial" panose="020B0604020202020204" pitchFamily="34" charset="0"/>
                <a:cs typeface="Arial" panose="020B0604020202020204" pitchFamily="34" charset="0"/>
              </a:rPr>
              <a:t>La protección es suplementaria al dispositivo mecánico de sobre velocidad el cual es, usualmente, en forma de anillos operados centrífugamente en el eje del motor; estos abren y cierran las válvulas de parada si la velocidad del conjunto aumenta mas de 10%</a:t>
            </a:r>
            <a:endParaRPr sz="2400" dirty="0">
              <a:latin typeface="Arial" panose="020B0604020202020204" pitchFamily="34" charset="0"/>
              <a:cs typeface="Arial" panose="020B0604020202020204" pitchFamily="34" charset="0"/>
            </a:endParaRPr>
          </a:p>
        </p:txBody>
      </p:sp>
      <p:sp>
        <p:nvSpPr>
          <p:cNvPr id="14" name="object 14"/>
          <p:cNvSpPr txBox="1">
            <a:spLocks noGrp="1"/>
          </p:cNvSpPr>
          <p:nvPr>
            <p:ph type="title"/>
          </p:nvPr>
        </p:nvSpPr>
        <p:spPr>
          <a:xfrm>
            <a:off x="762000" y="96776"/>
            <a:ext cx="4298950" cy="505267"/>
          </a:xfrm>
          <a:prstGeom prst="rect">
            <a:avLst/>
          </a:prstGeom>
        </p:spPr>
        <p:txBody>
          <a:bodyPr vert="horz" wrap="square" lIns="0" tIns="12700" rIns="0" bIns="0" rtlCol="0">
            <a:spAutoFit/>
          </a:bodyPr>
          <a:lstStyle/>
          <a:p>
            <a:pPr marL="12700">
              <a:lnSpc>
                <a:spcPct val="100000"/>
              </a:lnSpc>
              <a:spcBef>
                <a:spcPts val="100"/>
              </a:spcBef>
            </a:pPr>
            <a:r>
              <a:rPr sz="3200" dirty="0" err="1" smtClean="0">
                <a:solidFill>
                  <a:srgbClr val="E56F14"/>
                </a:solidFill>
                <a:latin typeface="Arial" panose="020B0604020202020204" pitchFamily="34" charset="0"/>
                <a:cs typeface="Arial" panose="020B0604020202020204" pitchFamily="34" charset="0"/>
              </a:rPr>
              <a:t>Sobrevelocidad</a:t>
            </a:r>
            <a:endParaRPr sz="3200" dirty="0">
              <a:latin typeface="Arial" panose="020B0604020202020204" pitchFamily="34" charset="0"/>
              <a:cs typeface="Arial" panose="020B0604020202020204" pitchFamily="34" charset="0"/>
            </a:endParaRPr>
          </a:p>
        </p:txBody>
      </p:sp>
      <p:sp>
        <p:nvSpPr>
          <p:cNvPr id="18" name="Marcador de pie de página 17"/>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es-PE"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20</a:t>
            </a:fld>
            <a:endParaRPr lang="es-P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0" y="5791200"/>
            <a:ext cx="9144000" cy="10668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Marcador de texto 2"/>
          <p:cNvSpPr>
            <a:spLocks noGrp="1"/>
          </p:cNvSpPr>
          <p:nvPr>
            <p:ph type="body" idx="1"/>
          </p:nvPr>
        </p:nvSpPr>
        <p:spPr>
          <a:xfrm>
            <a:off x="777558" y="1981200"/>
            <a:ext cx="7588884" cy="1323439"/>
          </a:xfrm>
        </p:spPr>
        <p:txBody>
          <a:bodyPr/>
          <a:lstStyle/>
          <a:p>
            <a:pPr algn="ctr"/>
            <a:r>
              <a:rPr lang="es-PE" sz="6600" dirty="0" smtClean="0">
                <a:solidFill>
                  <a:srgbClr val="0070C0"/>
                </a:solidFill>
                <a:latin typeface="Algerian" panose="04020705040A02060702" pitchFamily="82" charset="0"/>
                <a:cs typeface="Kokila" panose="020B0604020202020204" pitchFamily="34" charset="0"/>
              </a:rPr>
              <a:t>GRACIAS</a:t>
            </a:r>
          </a:p>
          <a:p>
            <a:pPr algn="ctr"/>
            <a:r>
              <a:rPr lang="es-PE" sz="2000" dirty="0" smtClean="0">
                <a:solidFill>
                  <a:srgbClr val="0070C0"/>
                </a:solidFill>
                <a:latin typeface="Arial" panose="020B0604020202020204" pitchFamily="34" charset="0"/>
                <a:cs typeface="Arial" panose="020B0604020202020204" pitchFamily="34" charset="0"/>
              </a:rPr>
              <a:t>jdfloresc@Hotmail.com</a:t>
            </a:r>
            <a:endParaRPr lang="es-PE" sz="2000" dirty="0">
              <a:solidFill>
                <a:srgbClr val="0070C0"/>
              </a:solidFill>
              <a:latin typeface="Arial" panose="020B0604020202020204" pitchFamily="34" charset="0"/>
              <a:cs typeface="Arial" panose="020B0604020202020204" pitchFamily="34" charset="0"/>
            </a:endParaRPr>
          </a:p>
        </p:txBody>
      </p:sp>
      <p:sp>
        <p:nvSpPr>
          <p:cNvPr id="4" name="Marcador de pie de página 3"/>
          <p:cNvSpPr>
            <a:spLocks noGrp="1"/>
          </p:cNvSpPr>
          <p:nvPr>
            <p:ph type="ftr" sz="quarter" idx="5"/>
          </p:nvPr>
        </p:nvSpPr>
        <p:spPr/>
        <p:txBody>
          <a:bodyPr/>
          <a:lstStyle/>
          <a:p>
            <a:pPr marL="12700">
              <a:lnSpc>
                <a:spcPct val="100000"/>
              </a:lnSpc>
              <a:spcBef>
                <a:spcPts val="10"/>
              </a:spcBef>
            </a:pPr>
            <a:r>
              <a:rPr lang="pt-BR" spc="-130" smtClean="0"/>
              <a:t>Ing. Jorge D.  Flores Coaguila</a:t>
            </a:r>
            <a:endParaRPr lang="pt-BR" sz="1600">
              <a:latin typeface="Verdana"/>
              <a:cs typeface="Verdana"/>
            </a:endParaRPr>
          </a:p>
        </p:txBody>
      </p:sp>
      <p:sp>
        <p:nvSpPr>
          <p:cNvPr id="2" name="Marcador de número de diapositiva 1"/>
          <p:cNvSpPr>
            <a:spLocks noGrp="1"/>
          </p:cNvSpPr>
          <p:nvPr>
            <p:ph type="sldNum" sz="quarter" idx="7"/>
          </p:nvPr>
        </p:nvSpPr>
        <p:spPr/>
        <p:txBody>
          <a:bodyPr/>
          <a:lstStyle/>
          <a:p>
            <a:fld id="{B6F15528-21DE-4FAA-801E-634DDDAF4B2B}" type="slidenum">
              <a:rPr lang="es-PE" smtClean="0"/>
              <a:t>21</a:t>
            </a:fld>
            <a:endParaRPr lang="es-PE"/>
          </a:p>
        </p:txBody>
      </p:sp>
    </p:spTree>
    <p:extLst>
      <p:ext uri="{BB962C8B-B14F-4D97-AF65-F5344CB8AC3E}">
        <p14:creationId xmlns:p14="http://schemas.microsoft.com/office/powerpoint/2010/main" val="16204028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299</TotalTime>
  <Words>1489</Words>
  <Application>Microsoft Office PowerPoint</Application>
  <PresentationFormat>Presentación en pantalla (4:3)</PresentationFormat>
  <Paragraphs>141</Paragraphs>
  <Slides>21</Slides>
  <Notes>3</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21</vt:i4>
      </vt:variant>
    </vt:vector>
  </HeadingPairs>
  <TitlesOfParts>
    <vt:vector size="30" baseType="lpstr">
      <vt:lpstr>Algerian</vt:lpstr>
      <vt:lpstr>Arial</vt:lpstr>
      <vt:lpstr>Calibri</vt:lpstr>
      <vt:lpstr>Georgia</vt:lpstr>
      <vt:lpstr>Kokila</vt:lpstr>
      <vt:lpstr>Noto Sans CJK JP Regular</vt:lpstr>
      <vt:lpstr>Verdana</vt:lpstr>
      <vt:lpstr>Wingdings</vt:lpstr>
      <vt:lpstr>Office Theme</vt:lpstr>
      <vt:lpstr>Presentación de PowerPoint</vt:lpstr>
      <vt:lpstr>1. INTRODUCCIÓN</vt:lpstr>
      <vt:lpstr>Presentación de PowerPoint</vt:lpstr>
      <vt:lpstr>PROTECCIÓN CONTRA FALLAS INTERNAS</vt:lpstr>
      <vt:lpstr>FALLA ENTRE FASES</vt:lpstr>
      <vt:lpstr>PROTECCIÓN CONTRA FALLAS INTERNAS</vt:lpstr>
      <vt:lpstr>Falla fase-tierra</vt:lpstr>
      <vt:lpstr>Falla: fase-tierra</vt:lpstr>
      <vt:lpstr>PROTECCIÓN CONTRA FALLAS INTERNAS</vt:lpstr>
      <vt:lpstr>Fallas: Entre Espiras</vt:lpstr>
      <vt:lpstr>PROTECCIÓN CONTRA FALLAS INTERNAS</vt:lpstr>
      <vt:lpstr>Falla a Tierra en el Devanado del Rotor.</vt:lpstr>
      <vt:lpstr>Perdida de Excitación</vt:lpstr>
      <vt:lpstr>PROTECCIÓN CONTRA FALLAS EXTERNAS</vt:lpstr>
      <vt:lpstr>PROTECCIÓN CONTRA FALLAS EXTERNAS</vt:lpstr>
      <vt:lpstr>Cargas Desbalanceadas</vt:lpstr>
      <vt:lpstr>PROTECCIÓN CONTRA FALLAS EXTERNAS</vt:lpstr>
      <vt:lpstr>Sobrecarga</vt:lpstr>
      <vt:lpstr>Sobrecarga</vt:lpstr>
      <vt:lpstr>Sobrevelocidad</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 de clase protecciones eléctricas - generadores</dc:title>
  <dc:subject>material de clase protecciones eléctricas</dc:subject>
  <dc:creator>Gilberto Carrillo Caicedo</dc:creator>
  <cp:lastModifiedBy>DIMAS</cp:lastModifiedBy>
  <cp:revision>32</cp:revision>
  <dcterms:created xsi:type="dcterms:W3CDTF">2018-05-13T18:05:26Z</dcterms:created>
  <dcterms:modified xsi:type="dcterms:W3CDTF">2018-05-24T14:14:45Z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2011-10-21T00:00:00Z</vt:filetime>
  </property>
  <property fmtid="{D5CDD505-2E9C-101B-9397-08002B2CF9AE}" pid="3" name="Creator">
    <vt:lpwstr>Impress</vt:lpwstr>
  </property>
  <property fmtid="{D5CDD505-2E9C-101B-9397-08002B2CF9AE}" pid="4" name="LastSaved">
    <vt:filetime>2018-05-13T00:00:00Z</vt:filetime>
  </property>
</Properties>
</file>